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97" r:id="rId3"/>
    <p:sldId id="309" r:id="rId4"/>
    <p:sldId id="306" r:id="rId5"/>
    <p:sldId id="289" r:id="rId6"/>
    <p:sldId id="290" r:id="rId7"/>
    <p:sldId id="305" r:id="rId8"/>
    <p:sldId id="304" r:id="rId9"/>
    <p:sldId id="310" r:id="rId10"/>
    <p:sldId id="307" r:id="rId11"/>
    <p:sldId id="308" r:id="rId12"/>
    <p:sldId id="303" r:id="rId13"/>
    <p:sldId id="298" r:id="rId14"/>
    <p:sldId id="302" r:id="rId15"/>
    <p:sldId id="300" r:id="rId16"/>
    <p:sldId id="293" r:id="rId17"/>
    <p:sldId id="281" r:id="rId18"/>
    <p:sldId id="294" r:id="rId19"/>
    <p:sldId id="301"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50"/>
    <a:srgbClr val="1F344B"/>
    <a:srgbClr val="D23A45"/>
    <a:srgbClr val="3AD2A3"/>
    <a:srgbClr val="DB6631"/>
    <a:srgbClr val="A6C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2" autoAdjust="0"/>
    <p:restoredTop sz="75583" autoAdjust="0"/>
  </p:normalViewPr>
  <p:slideViewPr>
    <p:cSldViewPr snapToGrid="0" showGuides="1">
      <p:cViewPr varScale="1">
        <p:scale>
          <a:sx n="56" d="100"/>
          <a:sy n="56" d="100"/>
        </p:scale>
        <p:origin x="1230"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6A52B-EE05-4724-8E51-13B2EF3C45E8}"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91D3D-8FEC-4E4C-B1A0-735309768931}" type="slidenum">
              <a:rPr lang="en-US" smtClean="0"/>
              <a:t>‹#›</a:t>
            </a:fld>
            <a:endParaRPr lang="en-US"/>
          </a:p>
        </p:txBody>
      </p:sp>
    </p:spTree>
    <p:extLst>
      <p:ext uri="{BB962C8B-B14F-4D97-AF65-F5344CB8AC3E}">
        <p14:creationId xmlns:p14="http://schemas.microsoft.com/office/powerpoint/2010/main" val="79692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Thank you to the conference organisers for the</a:t>
            </a:r>
            <a:r>
              <a:rPr lang="en-ZW" baseline="0" dirty="0" smtClean="0"/>
              <a:t> invitation to speak today.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a:t>
            </a:fld>
            <a:endParaRPr lang="en-US"/>
          </a:p>
        </p:txBody>
      </p:sp>
    </p:spTree>
    <p:extLst>
      <p:ext uri="{BB962C8B-B14F-4D97-AF65-F5344CB8AC3E}">
        <p14:creationId xmlns:p14="http://schemas.microsoft.com/office/powerpoint/2010/main" val="3612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dirty="0" smtClean="0"/>
              <a:t>Retention</a:t>
            </a:r>
            <a:r>
              <a:rPr lang="en-ZW" baseline="0" dirty="0" smtClean="0"/>
              <a:t> in care and adherence remain challenging, e</a:t>
            </a:r>
            <a:r>
              <a:rPr lang="en-ZA" sz="1200" kern="1200" dirty="0" err="1" smtClean="0">
                <a:solidFill>
                  <a:schemeClr val="tx1"/>
                </a:solidFill>
                <a:effectLst/>
                <a:latin typeface="+mn-lt"/>
                <a:ea typeface="+mn-ea"/>
                <a:cs typeface="+mn-cs"/>
              </a:rPr>
              <a:t>ven</a:t>
            </a:r>
            <a:r>
              <a:rPr lang="en-ZA" sz="1200" kern="1200" dirty="0" smtClean="0">
                <a:solidFill>
                  <a:schemeClr val="tx1"/>
                </a:solidFill>
                <a:effectLst/>
                <a:latin typeface="+mn-lt"/>
                <a:ea typeface="+mn-ea"/>
                <a:cs typeface="+mn-cs"/>
              </a:rPr>
              <a:t> where women are receiving lifelong ART.  A recent meta-analysis estimated in the B-plus era pooled retention at 12 months post-partum to be 76%. [KEY]  In Malawi, amongst postpartum women retained in care only 30% demonstrated adequate adherence during the first 2 years.  And in Cape Town, sustained viral suppression to 12 months post-partum only occurred in 70% of women even though they were in care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[KEY].  Common factors associated with disengagement from care have emerged across studies. In qualitative research, themes that consistently emerge relate to fear of disclosure, social discrimination and logistical barriers to care including finances, transportation, time commitment.</a:t>
            </a:r>
            <a:r>
              <a:rPr lang="en-ZA" dirty="0" smtClean="0">
                <a:effectLst/>
              </a:rPr>
              <a:t>  Practitioners and policy makers have a lot more work to do to meet the needs of women on ART at this time in</a:t>
            </a:r>
            <a:r>
              <a:rPr lang="en-ZA" baseline="0" dirty="0" smtClean="0">
                <a:effectLst/>
              </a:rPr>
              <a:t> their lives.</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10</a:t>
            </a:fld>
            <a:endParaRPr lang="en-US"/>
          </a:p>
        </p:txBody>
      </p:sp>
    </p:spTree>
    <p:extLst>
      <p:ext uri="{BB962C8B-B14F-4D97-AF65-F5344CB8AC3E}">
        <p14:creationId xmlns:p14="http://schemas.microsoft.com/office/powerpoint/2010/main" val="246895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a:t>
            </a:r>
            <a:r>
              <a:rPr lang="en-ZW" dirty="0" err="1" smtClean="0"/>
              <a:t>peri</a:t>
            </a:r>
            <a:r>
              <a:rPr lang="en-ZW" dirty="0" smtClean="0"/>
              <a:t>- and post-partum period also has a high risk of incident HIV infection overall [KEY] with a rate of 2.97 new infections per 100 person years in late pregnancy and a staggering 4.18 per 100 person years in the post-partum period</a:t>
            </a:r>
            <a:r>
              <a:rPr lang="en-ZW" baseline="0" dirty="0" smtClean="0"/>
              <a:t> </a:t>
            </a:r>
            <a:r>
              <a:rPr lang="en-ZW" dirty="0" smtClean="0"/>
              <a:t>[KEY].  Incident infection increases</a:t>
            </a:r>
            <a:r>
              <a:rPr lang="en-ZW" baseline="0" dirty="0" smtClean="0"/>
              <a:t> the risk of transmission to the infant [KEY] some series showing a 9 or 15-fold increased risk. </a:t>
            </a:r>
            <a:r>
              <a:rPr lang="en-ZW" dirty="0" smtClean="0"/>
              <a:t>  Illustrating why</a:t>
            </a:r>
            <a:r>
              <a:rPr lang="en-ZW" baseline="0" dirty="0" smtClean="0"/>
              <a:t> HIV treatment and</a:t>
            </a:r>
            <a:r>
              <a:rPr lang="en-ZW" dirty="0" smtClean="0"/>
              <a:t> prevention for pregnant women should be a priority across</a:t>
            </a:r>
            <a:r>
              <a:rPr lang="en-ZW" baseline="0" dirty="0" smtClean="0"/>
              <a:t> the globe </a:t>
            </a:r>
            <a:r>
              <a:rPr lang="en-ZW" baseline="0" dirty="0" smtClean="0"/>
              <a:t>[KEY]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11</a:t>
            </a:fld>
            <a:endParaRPr lang="en-US"/>
          </a:p>
        </p:txBody>
      </p:sp>
    </p:spTree>
    <p:extLst>
      <p:ext uri="{BB962C8B-B14F-4D97-AF65-F5344CB8AC3E}">
        <p14:creationId xmlns:p14="http://schemas.microsoft.com/office/powerpoint/2010/main" val="123443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optimal universal ART regimen should achieve</a:t>
            </a:r>
            <a:r>
              <a:rPr lang="en-ZW" baseline="0" dirty="0" smtClean="0"/>
              <a:t> rapid and sustained viral suppression to improve maternal health and prevent transmission to the infant [KEY], be well tolerated which can be tricky in women who often feel nauseous [KEY], have a high threshold for viral resistance [KEY], favourable drug-drug interactions as women will need treatment for conditions like TB or malaria and could choose to take hormonal contraceptives [KEY].  The ideal regimen needs to be affordable for governments and the community [KEY] and, be safe for both mother and baby.  And here [KEY] is where I reflect back on the day when I first met </a:t>
            </a:r>
            <a:r>
              <a:rPr lang="en-ZW" baseline="0" dirty="0" err="1" smtClean="0"/>
              <a:t>Shamiso</a:t>
            </a:r>
            <a:r>
              <a:rPr lang="en-ZW" baseline="0" dirty="0" smtClean="0"/>
              <a:t> – about 20 years ago.  </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12</a:t>
            </a:fld>
            <a:endParaRPr lang="en-US"/>
          </a:p>
        </p:txBody>
      </p:sp>
    </p:spTree>
    <p:extLst>
      <p:ext uri="{BB962C8B-B14F-4D97-AF65-F5344CB8AC3E}">
        <p14:creationId xmlns:p14="http://schemas.microsoft.com/office/powerpoint/2010/main" val="5128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Our current efforts are suboptimal.</a:t>
            </a:r>
            <a:r>
              <a:rPr lang="en-ZW" baseline="0" dirty="0" smtClean="0"/>
              <a:t> And I read from a 2017 publication : </a:t>
            </a:r>
            <a:r>
              <a:rPr lang="en-US" sz="1200" dirty="0" smtClean="0"/>
              <a:t>Selection of an appropriate ART regimen in pregnancy requires consideration of regimen efficacy for maternal health and prevention of vertical HIV transmission, pregnancy pharmacokinetic (PK) changes as well as maternal and fetal safety. Considering that ARVs have been prescribed for pregnant women for more than two decades, </a:t>
            </a:r>
            <a:r>
              <a:rPr lang="en-US" sz="1200" u="sng" dirty="0" smtClean="0"/>
              <a:t>the paucity of data relating to the efficacy and safety for pregnant women and their ARV-exposed children is striking</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13</a:t>
            </a:fld>
            <a:endParaRPr lang="en-US"/>
          </a:p>
        </p:txBody>
      </p:sp>
    </p:spTree>
    <p:extLst>
      <p:ext uri="{BB962C8B-B14F-4D97-AF65-F5344CB8AC3E}">
        <p14:creationId xmlns:p14="http://schemas.microsoft.com/office/powerpoint/2010/main" val="175040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And an insightful review published last month : </a:t>
            </a:r>
            <a:r>
              <a:rPr lang="en-US" sz="1200" dirty="0" smtClean="0"/>
              <a:t>The biological mechanisms that underlie observed associations between antenatal ART and adverse outcomes in pregnancy and birth are not completely understood, </a:t>
            </a:r>
            <a:r>
              <a:rPr lang="en-US" sz="1200" u="sng" dirty="0" smtClean="0"/>
              <a:t>with further research needed as well as strengthening of the systems to assess safety of antiretroviral drugs for the mother and HIV-exposed child</a:t>
            </a:r>
            <a:r>
              <a:rPr lang="en-US" sz="1200" dirty="0" smtClean="0"/>
              <a:t>. In the treat-all era, as duration of treatment and options for ART expand, pregnant women will remain a priority population for treatment </a:t>
            </a:r>
            <a:r>
              <a:rPr lang="en-US" sz="1200" dirty="0" err="1" smtClean="0"/>
              <a:t>optimisation</a:t>
            </a:r>
            <a:r>
              <a:rPr lang="en-US" sz="1200" dirty="0" smtClean="0"/>
              <a:t> to promote their health and that of their ART-exposed children.”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14</a:t>
            </a:fld>
            <a:endParaRPr lang="en-US"/>
          </a:p>
        </p:txBody>
      </p:sp>
    </p:spTree>
    <p:extLst>
      <p:ext uri="{BB962C8B-B14F-4D97-AF65-F5344CB8AC3E}">
        <p14:creationId xmlns:p14="http://schemas.microsoft.com/office/powerpoint/2010/main" val="71823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There</a:t>
            </a:r>
            <a:r>
              <a:rPr lang="en-ZW" baseline="0" dirty="0" smtClean="0"/>
              <a:t> has been a repeated call to action, even here at this conference, to improve the current system which is failing women.  Because, in this regard, not much has changed since the days of </a:t>
            </a:r>
            <a:r>
              <a:rPr lang="en-ZW" baseline="0" dirty="0" err="1" smtClean="0"/>
              <a:t>Shamiso</a:t>
            </a:r>
            <a:r>
              <a:rPr lang="en-ZW" baseline="0" dirty="0" smtClean="0"/>
              <a:t>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15</a:t>
            </a:fld>
            <a:endParaRPr lang="en-US"/>
          </a:p>
        </p:txBody>
      </p:sp>
    </p:spTree>
    <p:extLst>
      <p:ext uri="{BB962C8B-B14F-4D97-AF65-F5344CB8AC3E}">
        <p14:creationId xmlns:p14="http://schemas.microsoft.com/office/powerpoint/2010/main" val="36551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We know that toxicity of a drug is important in early pregnancy</a:t>
            </a:r>
            <a:r>
              <a:rPr lang="en-ZW" baseline="0" dirty="0" smtClean="0"/>
              <a:t> – for any drug, ARVs included.  And it is always a trade-off between the benefits of treating a serious condition in the mother and the risk of harm to the </a:t>
            </a:r>
            <a:r>
              <a:rPr lang="en-ZW" baseline="0" dirty="0" err="1" smtClean="0"/>
              <a:t>fetus</a:t>
            </a:r>
            <a:r>
              <a:rPr lang="en-ZW" baseline="0" dirty="0" smtClean="0"/>
              <a:t>.  I’d like to draw your attention to this graphic which shows the stages of development of the organs inside a baby’s body after the time of fertilisation.  The red box outlines the period of organogenesis which is between weeks 3 and 8, the time when the </a:t>
            </a:r>
            <a:r>
              <a:rPr lang="en-ZW" baseline="0" dirty="0" err="1" smtClean="0"/>
              <a:t>fetus</a:t>
            </a:r>
            <a:r>
              <a:rPr lang="en-ZW" baseline="0" dirty="0" smtClean="0"/>
              <a:t> is most sensitive to teratogens that can affect the way a body organ develops – and often before the time a woman realises she’s pregnant.  Okay, confession time – it took me 16 weeks to realise with my first pregnancy.  Okay.  Clueless, I know.  Moving on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16</a:t>
            </a:fld>
            <a:endParaRPr lang="en-US"/>
          </a:p>
        </p:txBody>
      </p:sp>
    </p:spTree>
    <p:extLst>
      <p:ext uri="{BB962C8B-B14F-4D97-AF65-F5344CB8AC3E}">
        <p14:creationId xmlns:p14="http://schemas.microsoft.com/office/powerpoint/2010/main" val="117962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There</a:t>
            </a:r>
            <a:r>
              <a:rPr lang="en-ZW" baseline="0" dirty="0" smtClean="0"/>
              <a:t> are physiological changes in later pregnancy that could affect ARV levels, potentially impacting safety and efficacy of ART [KEY].  Changes in absorption [KEY] distribution [KEY] metabolism and elimination producing as an example [KEY] a 20-33% reduction in drug levels during pregnancy [KEY].  The IMPAACT P1026s team having developed particular expertise in this area and pharmacokinetic studies of ARVs in infants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17</a:t>
            </a:fld>
            <a:endParaRPr lang="en-US"/>
          </a:p>
        </p:txBody>
      </p:sp>
    </p:spTree>
    <p:extLst>
      <p:ext uri="{BB962C8B-B14F-4D97-AF65-F5344CB8AC3E}">
        <p14:creationId xmlns:p14="http://schemas.microsoft.com/office/powerpoint/2010/main" val="47262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ARVs may increase the risk of adverse pregnancy outcome,</a:t>
            </a:r>
            <a:r>
              <a:rPr lang="en-ZW" baseline="0" dirty="0" smtClean="0"/>
              <a:t> including preterm delivery, </a:t>
            </a:r>
            <a:r>
              <a:rPr lang="en-ZW" baseline="0" dirty="0" err="1" smtClean="0"/>
              <a:t>fetal</a:t>
            </a:r>
            <a:r>
              <a:rPr lang="en-ZW" baseline="0" dirty="0" smtClean="0"/>
              <a:t> loss and stillbirth, low </a:t>
            </a:r>
            <a:r>
              <a:rPr lang="en-ZW" baseline="0" dirty="0" err="1" smtClean="0"/>
              <a:t>birthweight</a:t>
            </a:r>
            <a:r>
              <a:rPr lang="en-ZW" baseline="0" dirty="0" smtClean="0"/>
              <a:t>, neonatal death, infant </a:t>
            </a:r>
            <a:r>
              <a:rPr lang="en-ZW" baseline="0" dirty="0" err="1" smtClean="0"/>
              <a:t>anaemis</a:t>
            </a:r>
            <a:r>
              <a:rPr lang="en-ZW" baseline="0" dirty="0" smtClean="0"/>
              <a:t> and lactic acidosis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18</a:t>
            </a:fld>
            <a:endParaRPr lang="en-US"/>
          </a:p>
        </p:txBody>
      </p:sp>
    </p:spTree>
    <p:extLst>
      <p:ext uri="{BB962C8B-B14F-4D97-AF65-F5344CB8AC3E}">
        <p14:creationId xmlns:p14="http://schemas.microsoft.com/office/powerpoint/2010/main" val="266997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dirty="0" smtClean="0"/>
              <a:t>As we sit here today to hear about</a:t>
            </a:r>
            <a:r>
              <a:rPr lang="en-ZW" baseline="0" dirty="0" smtClean="0"/>
              <a:t> the State of ART, about new drugs in development, let’s reflect on </a:t>
            </a:r>
            <a:r>
              <a:rPr lang="en-ZW" dirty="0" err="1" smtClean="0"/>
              <a:t>Shamiso’s</a:t>
            </a:r>
            <a:r>
              <a:rPr lang="en-ZW" dirty="0" smtClean="0"/>
              <a:t> story [KEY]</a:t>
            </a:r>
            <a:r>
              <a:rPr lang="en-ZW" baseline="0" dirty="0" smtClean="0"/>
              <a:t> although ART has great </a:t>
            </a:r>
            <a:r>
              <a:rPr lang="en-US" dirty="0" smtClean="0"/>
              <a:t>benefits, including prevention of perinatal transmission and saving mothers’ lives, surveillance systems to enable early detection of signals of potential adverse effects are needed</a:t>
            </a:r>
            <a:r>
              <a:rPr lang="en-US" baseline="0" dirty="0" smtClean="0"/>
              <a:t> </a:t>
            </a:r>
            <a:r>
              <a:rPr lang="en-US" dirty="0" smtClean="0"/>
              <a:t>to assess safety of new drugs in pregnancy and women of childbearing age.</a:t>
            </a:r>
            <a:r>
              <a:rPr lang="en-US" baseline="0" dirty="0" smtClean="0"/>
              <a:t> [KEY]</a:t>
            </a:r>
            <a:endParaRPr lang="en-ZW" dirty="0" smtClean="0"/>
          </a:p>
          <a:p>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19</a:t>
            </a:fld>
            <a:endParaRPr lang="en-US"/>
          </a:p>
        </p:txBody>
      </p:sp>
    </p:spTree>
    <p:extLst>
      <p:ext uri="{BB962C8B-B14F-4D97-AF65-F5344CB8AC3E}">
        <p14:creationId xmlns:p14="http://schemas.microsoft.com/office/powerpoint/2010/main" val="7632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I have no conflict of interest to declare,</a:t>
            </a:r>
            <a:r>
              <a:rPr lang="en-ZW" baseline="0" dirty="0" smtClean="0"/>
              <a:t> but I do have a question for the clinicians in the room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2</a:t>
            </a:fld>
            <a:endParaRPr lang="en-US"/>
          </a:p>
        </p:txBody>
      </p:sp>
    </p:spTree>
    <p:extLst>
      <p:ext uri="{BB962C8B-B14F-4D97-AF65-F5344CB8AC3E}">
        <p14:creationId xmlns:p14="http://schemas.microsoft.com/office/powerpoint/2010/main" val="3365851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mtClean="0"/>
              <a:t>Thank you.</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20</a:t>
            </a:fld>
            <a:endParaRPr lang="en-US"/>
          </a:p>
        </p:txBody>
      </p:sp>
    </p:spTree>
    <p:extLst>
      <p:ext uri="{BB962C8B-B14F-4D97-AF65-F5344CB8AC3E}">
        <p14:creationId xmlns:p14="http://schemas.microsoft.com/office/powerpoint/2010/main" val="25282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Have you ever treated a client whose story touched you so deeply that it stayed with you throughout your career?   Well, I was fortunate to meet an extraordinary woman who we’ll call ‘</a:t>
            </a:r>
            <a:r>
              <a:rPr lang="en-ZW" dirty="0" err="1" smtClean="0"/>
              <a:t>Shamiso</a:t>
            </a:r>
            <a:r>
              <a:rPr lang="en-ZW" dirty="0" smtClean="0"/>
              <a:t>’ at the beginning of my Paediatric</a:t>
            </a:r>
            <a:r>
              <a:rPr lang="en-ZW" baseline="0" dirty="0" smtClean="0"/>
              <a:t> career about 20 years ago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3</a:t>
            </a:fld>
            <a:endParaRPr lang="en-US"/>
          </a:p>
        </p:txBody>
      </p:sp>
    </p:spTree>
    <p:extLst>
      <p:ext uri="{BB962C8B-B14F-4D97-AF65-F5344CB8AC3E}">
        <p14:creationId xmlns:p14="http://schemas.microsoft.com/office/powerpoint/2010/main" val="37827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baseline="0" dirty="0" smtClean="0"/>
              <a:t>And I deliver this talk in her memory.  </a:t>
            </a:r>
            <a:r>
              <a:rPr lang="en-ZW" baseline="0" dirty="0" err="1" smtClean="0"/>
              <a:t>Shamiso</a:t>
            </a:r>
            <a:r>
              <a:rPr lang="en-ZW" baseline="0" dirty="0" smtClean="0"/>
              <a:t> was a woman living in Zimbabwe who was diagnosed with HIV when she registered for antenatal care at the local clinic.  I met her when she came for her monthly check-up with her beautiful chubby baby with cheeks like [THIS] who was breastfeeding </a:t>
            </a:r>
            <a:r>
              <a:rPr lang="en-ZW" baseline="0" dirty="0" err="1" smtClean="0"/>
              <a:t>vigourously</a:t>
            </a:r>
            <a:r>
              <a:rPr lang="en-ZW" baseline="0" dirty="0" smtClean="0"/>
              <a:t>.  </a:t>
            </a:r>
            <a:r>
              <a:rPr lang="en-ZW" baseline="0" dirty="0" err="1" smtClean="0"/>
              <a:t>Shamiso</a:t>
            </a:r>
            <a:r>
              <a:rPr lang="en-ZW" baseline="0" dirty="0" smtClean="0"/>
              <a:t> had a CD4 count of 5 and I had no treatment to offer her.  We had no access to ART in those days for treatment, or for treatment as prevention.  No viral load monitoring or early infant diagnostic tests.  We had </a:t>
            </a:r>
            <a:r>
              <a:rPr lang="en-ZW" baseline="0" dirty="0" err="1" smtClean="0"/>
              <a:t>cotrimoxazole</a:t>
            </a:r>
            <a:r>
              <a:rPr lang="en-ZW" baseline="0" dirty="0" smtClean="0"/>
              <a:t> and short course </a:t>
            </a:r>
            <a:r>
              <a:rPr lang="en-ZW" baseline="0" dirty="0" err="1" smtClean="0"/>
              <a:t>zidovudine</a:t>
            </a:r>
            <a:r>
              <a:rPr lang="en-ZW" baseline="0" dirty="0" smtClean="0"/>
              <a:t> for prophylaxis along with advice, about health living and how to feed her baby.  </a:t>
            </a:r>
            <a:r>
              <a:rPr lang="en-ZW" baseline="0" dirty="0" err="1" smtClean="0"/>
              <a:t>Shamiso</a:t>
            </a:r>
            <a:r>
              <a:rPr lang="en-ZW" baseline="0" dirty="0" smtClean="0"/>
              <a:t> probably knew an awful lot more about that than this naïve clinician.  </a:t>
            </a:r>
            <a:r>
              <a:rPr lang="en-ZW" baseline="0" dirty="0" err="1" smtClean="0"/>
              <a:t>Shamiso</a:t>
            </a:r>
            <a:r>
              <a:rPr lang="en-ZW" baseline="0" dirty="0" smtClean="0"/>
              <a:t> faced stigma, partner violence, health related anxiety.  Sadly, she got sick with TB and demised.  I tell you her </a:t>
            </a:r>
            <a:r>
              <a:rPr lang="en-ZW" i="0" baseline="0" dirty="0" smtClean="0"/>
              <a:t>story because </a:t>
            </a:r>
            <a:r>
              <a:rPr lang="en-ZW" i="0" baseline="0" dirty="0" err="1" smtClean="0"/>
              <a:t>Shamiso</a:t>
            </a:r>
            <a:r>
              <a:rPr lang="en-ZW" i="0" baseline="0" dirty="0" smtClean="0"/>
              <a:t> reminds me of how different things are today – having access to ART has changed so much for women with HIV, has revolutionised our paediatric in-patient wards.  But, many things remain the same and the current system still fails to meet all of their needs.  I thank </a:t>
            </a:r>
            <a:r>
              <a:rPr lang="en-ZW" i="0" baseline="0" dirty="0" err="1" smtClean="0"/>
              <a:t>Shamiso</a:t>
            </a:r>
            <a:r>
              <a:rPr lang="en-ZW" i="0" baseline="0" dirty="0" smtClean="0"/>
              <a:t> for all she taught me, and all the clients and study participants who </a:t>
            </a:r>
            <a:r>
              <a:rPr lang="en-US" sz="1200" i="0" dirty="0" smtClean="0"/>
              <a:t>generously share their time and experiences to help us learn about how to address those needs.  To</a:t>
            </a:r>
            <a:r>
              <a:rPr lang="en-US" sz="1200" i="0" baseline="0" dirty="0" smtClean="0"/>
              <a:t> begin with a few figures to illustrate how many people we’re talking about. [KEY]</a:t>
            </a:r>
            <a:endParaRPr lang="en-ZW" i="0" dirty="0"/>
          </a:p>
        </p:txBody>
      </p:sp>
      <p:sp>
        <p:nvSpPr>
          <p:cNvPr id="4" name="Slide Number Placeholder 3"/>
          <p:cNvSpPr>
            <a:spLocks noGrp="1"/>
          </p:cNvSpPr>
          <p:nvPr>
            <p:ph type="sldNum" sz="quarter" idx="10"/>
          </p:nvPr>
        </p:nvSpPr>
        <p:spPr/>
        <p:txBody>
          <a:bodyPr/>
          <a:lstStyle/>
          <a:p>
            <a:fld id="{EEF91D3D-8FEC-4E4C-B1A0-735309768931}" type="slidenum">
              <a:rPr lang="en-US" smtClean="0"/>
              <a:t>4</a:t>
            </a:fld>
            <a:endParaRPr lang="en-US"/>
          </a:p>
        </p:txBody>
      </p:sp>
    </p:spTree>
    <p:extLst>
      <p:ext uri="{BB962C8B-B14F-4D97-AF65-F5344CB8AC3E}">
        <p14:creationId xmlns:p14="http://schemas.microsoft.com/office/powerpoint/2010/main" val="421923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52% of adults living with HIV are women.  That’s 18.2 million women by </a:t>
            </a:r>
            <a:r>
              <a:rPr lang="en-ZW" dirty="0" smtClean="0"/>
              <a:t>current estimates</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5</a:t>
            </a:fld>
            <a:endParaRPr lang="en-US"/>
          </a:p>
        </p:txBody>
      </p:sp>
    </p:spTree>
    <p:extLst>
      <p:ext uri="{BB962C8B-B14F-4D97-AF65-F5344CB8AC3E}">
        <p14:creationId xmlns:p14="http://schemas.microsoft.com/office/powerpoint/2010/main" val="111998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About 10% of her</a:t>
            </a:r>
            <a:r>
              <a:rPr lang="en-ZW" baseline="0" dirty="0" smtClean="0"/>
              <a:t> adult life is spent pregnant or breastfeeding, so 1.1 million pregnant women were in need of ART last year.  The figure shows a gradual increase </a:t>
            </a:r>
            <a:r>
              <a:rPr lang="en-ZW" baseline="0" dirty="0" smtClean="0"/>
              <a:t>each year </a:t>
            </a:r>
            <a:r>
              <a:rPr lang="en-ZW" baseline="0" dirty="0" smtClean="0"/>
              <a:t>in the coverage rate and 80% of pregnant women now receive lifelong ART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6</a:t>
            </a:fld>
            <a:endParaRPr lang="en-US"/>
          </a:p>
        </p:txBody>
      </p:sp>
    </p:spTree>
    <p:extLst>
      <p:ext uri="{BB962C8B-B14F-4D97-AF65-F5344CB8AC3E}">
        <p14:creationId xmlns:p14="http://schemas.microsoft.com/office/powerpoint/2010/main" val="269336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…which benefits</a:t>
            </a:r>
            <a:r>
              <a:rPr lang="en-ZW" baseline="0" dirty="0" smtClean="0"/>
              <a:t> both mother and child.  It reduces </a:t>
            </a:r>
            <a:r>
              <a:rPr lang="en-ZW" baseline="0" dirty="0" err="1" smtClean="0"/>
              <a:t>peri</a:t>
            </a:r>
            <a:r>
              <a:rPr lang="en-ZW" baseline="0" dirty="0" smtClean="0"/>
              <a:t>- and post-partum transmission of HIV such that we’re on the path to eliminate paediatric HIV by 2020 – at least in some countries.  As you can see from the graph, the number of new HIV child infections peaked in the late ‘90s and early 2000’s and has begun to fall while the number of infections averted is increasing each year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7</a:t>
            </a:fld>
            <a:endParaRPr lang="en-US"/>
          </a:p>
        </p:txBody>
      </p:sp>
    </p:spTree>
    <p:extLst>
      <p:ext uri="{BB962C8B-B14F-4D97-AF65-F5344CB8AC3E}">
        <p14:creationId xmlns:p14="http://schemas.microsoft.com/office/powerpoint/2010/main" val="298185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Lifelong ART also safeguards</a:t>
            </a:r>
            <a:r>
              <a:rPr lang="en-ZW" baseline="0" dirty="0" smtClean="0"/>
              <a:t> maternal health, data from the PROMISE study revealing that it halves the rate of WHO 2 and 3 conditions among young healthy women with high CD4 counts compared to women taking ART as treatment for prevention –what used to be called Option B.  Toxicity rates were low but </a:t>
            </a:r>
            <a:r>
              <a:rPr lang="en-ZW" baseline="0" dirty="0" err="1" smtClean="0"/>
              <a:t>virological</a:t>
            </a:r>
            <a:r>
              <a:rPr lang="en-ZW" baseline="0" dirty="0" smtClean="0"/>
              <a:t> failure rates were high at 23%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8</a:t>
            </a:fld>
            <a:endParaRPr lang="en-US"/>
          </a:p>
        </p:txBody>
      </p:sp>
    </p:spTree>
    <p:extLst>
      <p:ext uri="{BB962C8B-B14F-4D97-AF65-F5344CB8AC3E}">
        <p14:creationId xmlns:p14="http://schemas.microsoft.com/office/powerpoint/2010/main" val="287739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However, access is highly variable across</a:t>
            </a:r>
            <a:r>
              <a:rPr lang="en-ZW" baseline="0" dirty="0" smtClean="0"/>
              <a:t> and within regions as you can see from the blue graph on your left for different regions of the world [KEY] and this red graph on your right of the 23 focus countries – mostly in sub-Saharan Africa – where 4 reached the target of 95% of pregnant women receiving ART.  80% of new paediatric infections were recorded from the other countries that hadn’t reached this target [KEY]</a:t>
            </a:r>
            <a:endParaRPr lang="en-ZW" dirty="0"/>
          </a:p>
        </p:txBody>
      </p:sp>
      <p:sp>
        <p:nvSpPr>
          <p:cNvPr id="4" name="Slide Number Placeholder 3"/>
          <p:cNvSpPr>
            <a:spLocks noGrp="1"/>
          </p:cNvSpPr>
          <p:nvPr>
            <p:ph type="sldNum" sz="quarter" idx="10"/>
          </p:nvPr>
        </p:nvSpPr>
        <p:spPr/>
        <p:txBody>
          <a:bodyPr/>
          <a:lstStyle/>
          <a:p>
            <a:fld id="{EEF91D3D-8FEC-4E4C-B1A0-735309768931}" type="slidenum">
              <a:rPr lang="en-US" smtClean="0"/>
              <a:t>9</a:t>
            </a:fld>
            <a:endParaRPr lang="en-US"/>
          </a:p>
        </p:txBody>
      </p:sp>
    </p:spTree>
    <p:extLst>
      <p:ext uri="{BB962C8B-B14F-4D97-AF65-F5344CB8AC3E}">
        <p14:creationId xmlns:p14="http://schemas.microsoft.com/office/powerpoint/2010/main" val="1170294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userDrawn="1"/>
        </p:nvSpPr>
        <p:spPr>
          <a:xfrm>
            <a:off x="0" y="3538846"/>
            <a:ext cx="4322618" cy="3319153"/>
          </a:xfrm>
          <a:prstGeom prst="rtTriangle">
            <a:avLst/>
          </a:prstGeom>
          <a:gradFill flip="none" rotWithShape="1">
            <a:gsLst>
              <a:gs pos="0">
                <a:srgbClr val="A6CF4F"/>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b="1">
                <a:solidFill>
                  <a:srgbClr val="1F344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F34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ight Triangle 9"/>
          <p:cNvSpPr/>
          <p:nvPr userDrawn="1"/>
        </p:nvSpPr>
        <p:spPr>
          <a:xfrm flipH="1" flipV="1">
            <a:off x="4821382" y="0"/>
            <a:ext cx="4322618" cy="3319153"/>
          </a:xfrm>
          <a:prstGeom prst="rtTriangle">
            <a:avLst/>
          </a:prstGeom>
          <a:gradFill flip="none" rotWithShape="1">
            <a:gsLst>
              <a:gs pos="0">
                <a:srgbClr val="A6CF4F"/>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660" y="5730875"/>
            <a:ext cx="2886347" cy="981651"/>
          </a:xfrm>
          <a:prstGeom prst="rect">
            <a:avLst/>
          </a:prstGeom>
        </p:spPr>
      </p:pic>
    </p:spTree>
    <p:extLst>
      <p:ext uri="{BB962C8B-B14F-4D97-AF65-F5344CB8AC3E}">
        <p14:creationId xmlns:p14="http://schemas.microsoft.com/office/powerpoint/2010/main" val="9140756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1F344B"/>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p>
        </p:txBody>
      </p:sp>
      <p:sp>
        <p:nvSpPr>
          <p:cNvPr id="6"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8"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236070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2"/>
          </p:nvPr>
        </p:nvSpPr>
        <p:spPr>
          <a:xfrm>
            <a:off x="72479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1641290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1F34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6"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5931884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7" name="Slide Number Placeholder 5"/>
          <p:cNvSpPr>
            <a:spLocks noGrp="1"/>
          </p:cNvSpPr>
          <p:nvPr>
            <p:ph type="sldNum" sz="quarter" idx="12"/>
          </p:nvPr>
        </p:nvSpPr>
        <p:spPr>
          <a:xfrm>
            <a:off x="7247905" y="645376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196511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12"/>
          </p:nvPr>
        </p:nvSpPr>
        <p:spPr>
          <a:xfrm>
            <a:off x="7247908" y="6436384"/>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53221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12"/>
          </p:nvPr>
        </p:nvSpPr>
        <p:spPr>
          <a:xfrm>
            <a:off x="7247905" y="645376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117634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A6CF4F">
            <a:alpha val="76000"/>
          </a:srgbClr>
        </a:solidFill>
        <a:effectLst/>
      </p:bgPr>
    </p:bg>
    <p:spTree>
      <p:nvGrpSpPr>
        <p:cNvPr id="1" name=""/>
        <p:cNvGrpSpPr/>
        <p:nvPr/>
      </p:nvGrpSpPr>
      <p:grpSpPr>
        <a:xfrm>
          <a:off x="0" y="0"/>
          <a:ext cx="0" cy="0"/>
          <a:chOff x="0" y="0"/>
          <a:chExt cx="0" cy="0"/>
        </a:xfrm>
      </p:grpSpPr>
      <p:sp>
        <p:nvSpPr>
          <p:cNvPr id="4" name="Right Triangle 3"/>
          <p:cNvSpPr/>
          <p:nvPr userDrawn="1"/>
        </p:nvSpPr>
        <p:spPr>
          <a:xfrm>
            <a:off x="0" y="3538846"/>
            <a:ext cx="4322618" cy="3319153"/>
          </a:xfrm>
          <a:prstGeom prst="rtTriangle">
            <a:avLst/>
          </a:prstGeom>
          <a:gradFill flip="none" rotWithShape="1">
            <a:gsLst>
              <a:gs pos="34000">
                <a:srgbClr val="1F344B"/>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b="1">
                <a:solidFill>
                  <a:srgbClr val="1F344B"/>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F34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ight Triangle 9"/>
          <p:cNvSpPr/>
          <p:nvPr userDrawn="1"/>
        </p:nvSpPr>
        <p:spPr>
          <a:xfrm flipH="1" flipV="1">
            <a:off x="4821382" y="0"/>
            <a:ext cx="4322618" cy="3319153"/>
          </a:xfrm>
          <a:prstGeom prst="rtTriangle">
            <a:avLst/>
          </a:prstGeom>
          <a:gradFill flip="none" rotWithShape="1">
            <a:gsLst>
              <a:gs pos="34000">
                <a:srgbClr val="1F344B"/>
              </a:gs>
              <a:gs pos="100000">
                <a:schemeClr val="bg1">
                  <a:lumMod val="91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4350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userDrawn="1"/>
        </p:nvSpPr>
        <p:spPr>
          <a:xfrm flipV="1">
            <a:off x="0" y="-1"/>
            <a:ext cx="9144000" cy="4156364"/>
          </a:xfrm>
          <a:prstGeom prst="rtTriangle">
            <a:avLst/>
          </a:prstGeom>
          <a:gradFill flip="none" rotWithShape="1">
            <a:gsLst>
              <a:gs pos="0">
                <a:srgbClr val="A6CF4F"/>
              </a:gs>
              <a:gs pos="100000">
                <a:schemeClr val="bg1">
                  <a:lumMod val="24000"/>
                  <a:lumOff val="76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63700"/>
            <a:ext cx="7772400" cy="1362075"/>
          </a:xfrm>
        </p:spPr>
        <p:txBody>
          <a:bodyPr anchor="t"/>
          <a:lstStyle>
            <a:lvl1pPr algn="l">
              <a:defRPr sz="4000" b="1" cap="all">
                <a:solidFill>
                  <a:srgbClr val="1F344B"/>
                </a:solidFill>
              </a:defRPr>
            </a:lvl1pPr>
          </a:lstStyle>
          <a:p>
            <a:r>
              <a:rPr lang="en-US"/>
              <a:t>Click to edit Master title style</a:t>
            </a:r>
          </a:p>
        </p:txBody>
      </p:sp>
      <p:sp>
        <p:nvSpPr>
          <p:cNvPr id="3" name="Text Placeholder 2"/>
          <p:cNvSpPr>
            <a:spLocks noGrp="1"/>
          </p:cNvSpPr>
          <p:nvPr>
            <p:ph type="body" idx="1"/>
          </p:nvPr>
        </p:nvSpPr>
        <p:spPr>
          <a:xfrm>
            <a:off x="662055" y="3120469"/>
            <a:ext cx="7772400" cy="774637"/>
          </a:xfrm>
        </p:spPr>
        <p:txBody>
          <a:bodyPr anchor="b"/>
          <a:lstStyle>
            <a:lvl1pPr marL="0" indent="0">
              <a:buNone/>
              <a:defRPr sz="2000">
                <a:solidFill>
                  <a:srgbClr val="1F34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9" name="Slide Number Placeholder 5"/>
          <p:cNvSpPr>
            <a:spLocks noGrp="1"/>
          </p:cNvSpPr>
          <p:nvPr>
            <p:ph type="sldNum" sz="quarter" idx="12"/>
          </p:nvPr>
        </p:nvSpPr>
        <p:spPr>
          <a:xfrm>
            <a:off x="7247905" y="6394386"/>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106" y="5331009"/>
            <a:ext cx="4454894" cy="1515116"/>
          </a:xfrm>
          <a:prstGeom prst="rect">
            <a:avLst/>
          </a:prstGeom>
        </p:spPr>
      </p:pic>
    </p:spTree>
    <p:extLst>
      <p:ext uri="{BB962C8B-B14F-4D97-AF65-F5344CB8AC3E}">
        <p14:creationId xmlns:p14="http://schemas.microsoft.com/office/powerpoint/2010/main" val="145377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A6CF4F">
            <a:alpha val="76000"/>
          </a:srgbClr>
        </a:solidFill>
        <a:effectLst/>
      </p:bgPr>
    </p:bg>
    <p:spTree>
      <p:nvGrpSpPr>
        <p:cNvPr id="1" name=""/>
        <p:cNvGrpSpPr/>
        <p:nvPr/>
      </p:nvGrpSpPr>
      <p:grpSpPr>
        <a:xfrm>
          <a:off x="0" y="0"/>
          <a:ext cx="0" cy="0"/>
          <a:chOff x="0" y="0"/>
          <a:chExt cx="0" cy="0"/>
        </a:xfrm>
      </p:grpSpPr>
      <p:sp>
        <p:nvSpPr>
          <p:cNvPr id="4" name="Right Triangle 3"/>
          <p:cNvSpPr/>
          <p:nvPr userDrawn="1"/>
        </p:nvSpPr>
        <p:spPr>
          <a:xfrm flipV="1">
            <a:off x="0" y="-1"/>
            <a:ext cx="9144000" cy="4156364"/>
          </a:xfrm>
          <a:prstGeom prst="rtTriangle">
            <a:avLst/>
          </a:prstGeom>
          <a:gradFill flip="none" rotWithShape="1">
            <a:gsLst>
              <a:gs pos="34000">
                <a:srgbClr val="1F344B"/>
              </a:gs>
              <a:gs pos="100000">
                <a:schemeClr val="bg1">
                  <a:lumMod val="24000"/>
                  <a:lumOff val="76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63700"/>
            <a:ext cx="7772400"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62055" y="3547969"/>
            <a:ext cx="7772400" cy="774637"/>
          </a:xfrm>
        </p:spPr>
        <p:txBody>
          <a:bodyPr anchor="b"/>
          <a:lstStyle>
            <a:lvl1pPr marL="0" indent="0">
              <a:buNone/>
              <a:defRPr sz="2000" b="0">
                <a:solidFill>
                  <a:srgbClr val="1F34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8919"/>
            <a:ext cx="9144000" cy="673806"/>
          </a:xfrm>
          <a:prstGeom prst="rect">
            <a:avLst/>
          </a:prstGeom>
        </p:spPr>
      </p:pic>
      <p:sp>
        <p:nvSpPr>
          <p:cNvPr id="9" name="Slide Number Placeholder 5"/>
          <p:cNvSpPr>
            <a:spLocks noGrp="1"/>
          </p:cNvSpPr>
          <p:nvPr>
            <p:ph type="sldNum" sz="quarter" idx="12"/>
          </p:nvPr>
        </p:nvSpPr>
        <p:spPr>
          <a:xfrm>
            <a:off x="7247905" y="6394386"/>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106" y="5331009"/>
            <a:ext cx="4454894" cy="1515116"/>
          </a:xfrm>
          <a:prstGeom prst="rect">
            <a:avLst/>
          </a:prstGeom>
        </p:spPr>
      </p:pic>
    </p:spTree>
    <p:extLst>
      <p:ext uri="{BB962C8B-B14F-4D97-AF65-F5344CB8AC3E}">
        <p14:creationId xmlns:p14="http://schemas.microsoft.com/office/powerpoint/2010/main" val="95693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1607911"/>
            <a:ext cx="7772400" cy="678089"/>
          </a:xfrm>
        </p:spPr>
        <p:txBody>
          <a:bodyPr anchor="t" anchorCtr="0"/>
          <a:lstStyle>
            <a:lvl1pPr>
              <a:defRPr b="1"/>
            </a:lvl1pPr>
          </a:lstStyle>
          <a:p>
            <a:r>
              <a:rPr lang="en-US" dirty="0"/>
              <a:t>Acknowledgements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486" y="137756"/>
            <a:ext cx="3658258" cy="1244179"/>
          </a:xfrm>
          <a:prstGeom prst="rect">
            <a:avLst/>
          </a:prstGeom>
        </p:spPr>
      </p:pic>
      <p:sp>
        <p:nvSpPr>
          <p:cNvPr id="7" name="TextBox 6"/>
          <p:cNvSpPr txBox="1"/>
          <p:nvPr userDrawn="1"/>
        </p:nvSpPr>
        <p:spPr>
          <a:xfrm>
            <a:off x="685800" y="5100630"/>
            <a:ext cx="7848600" cy="938719"/>
          </a:xfrm>
          <a:prstGeom prst="rect">
            <a:avLst/>
          </a:prstGeom>
          <a:noFill/>
        </p:spPr>
        <p:txBody>
          <a:bodyPr wrap="square" rtlCol="0">
            <a:spAutoFit/>
          </a:bodyPr>
          <a:lstStyle/>
          <a:p>
            <a:pPr algn="l">
              <a:spcBef>
                <a:spcPct val="20000"/>
              </a:spcBef>
              <a:defRPr/>
            </a:pPr>
            <a:r>
              <a:rPr lang="en-US" sz="1100"/>
              <a:t>Overall support for the International Maternal Pediatric Adolescent AIDS Clinical Trials (IMPAACT) Network was provided by the National Institute of Allergy and Infectious Diseases (NIAID) of the National Institutes of Health (NIH) under Award Numbers UM1AI068632 (IMPAACT LOC), UM1AI068616 (IMPAACT SDMC) and UM1AI106716 (IMPAACT LC), with co-funding from the Eunice Kennedy Shriver National Institute of Child Health and Human Development (NICHD) and the National Institute of Mental Health (NIMH). The content is solely the responsibility of the authors and does not necessarily represent the official views of the NIH.</a:t>
            </a:r>
            <a:endParaRPr lang="en-US" sz="1100">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10795"/>
            <a:ext cx="9144000" cy="673806"/>
          </a:xfrm>
          <a:prstGeom prst="rect">
            <a:avLst/>
          </a:prstGeom>
        </p:spPr>
      </p:pic>
      <p:sp>
        <p:nvSpPr>
          <p:cNvPr id="13" name="Slide Number Placeholder 5"/>
          <p:cNvSpPr txBox="1">
            <a:spLocks/>
          </p:cNvSpPr>
          <p:nvPr userDrawn="1"/>
        </p:nvSpPr>
        <p:spPr>
          <a:xfrm>
            <a:off x="7247905" y="6453761"/>
            <a:ext cx="685800" cy="365125"/>
          </a:xfrm>
          <a:prstGeom prst="rect">
            <a:avLst/>
          </a:prstGeom>
        </p:spPr>
        <p:txBody>
          <a:bodyPr anchor="ctr" anchorCtr="0"/>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480905-123B-43BE-9614-25A024455B77}" type="slidenum">
              <a:rPr lang="en-US" sz="1600" smtClean="0"/>
              <a:pPr/>
              <a:t>‹#›</a:t>
            </a:fld>
            <a:endParaRPr lang="en-US" sz="1600" dirty="0"/>
          </a:p>
        </p:txBody>
      </p:sp>
    </p:spTree>
    <p:extLst>
      <p:ext uri="{BB962C8B-B14F-4D97-AF65-F5344CB8AC3E}">
        <p14:creationId xmlns:p14="http://schemas.microsoft.com/office/powerpoint/2010/main" val="29677363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0795"/>
            <a:ext cx="9144000" cy="673806"/>
          </a:xfrm>
          <a:prstGeom prst="rect">
            <a:avLst/>
          </a:prstGeom>
        </p:spPr>
      </p:pic>
      <p:sp>
        <p:nvSpPr>
          <p:cNvPr id="6" name="Slide Number Placeholder 5"/>
          <p:cNvSpPr>
            <a:spLocks noGrp="1"/>
          </p:cNvSpPr>
          <p:nvPr>
            <p:ph type="sldNum" sz="quarter" idx="12"/>
          </p:nvPr>
        </p:nvSpPr>
        <p:spPr>
          <a:xfrm>
            <a:off x="7247905" y="6453761"/>
            <a:ext cx="685800" cy="365125"/>
          </a:xfrm>
          <a:prstGeom prst="rect">
            <a:avLst/>
          </a:prstGeom>
        </p:spPr>
        <p:txBody>
          <a:bodyPr/>
          <a:lstStyle>
            <a:lvl1pPr algn="ctr">
              <a:defRPr sz="1200" b="0"/>
            </a:lvl1pPr>
          </a:lstStyle>
          <a:p>
            <a:fld id="{FE480905-123B-43BE-9614-25A024455B77}" type="slidenum">
              <a:rPr lang="en-US" smtClean="0"/>
              <a:pPr/>
              <a:t>‹#›</a:t>
            </a:fld>
            <a:endParaRPr lang="en-US"/>
          </a:p>
        </p:txBody>
      </p:sp>
      <p:sp>
        <p:nvSpPr>
          <p:cNvPr id="9" name="Slide Number Placeholder 5"/>
          <p:cNvSpPr txBox="1">
            <a:spLocks/>
          </p:cNvSpPr>
          <p:nvPr userDrawn="1"/>
        </p:nvSpPr>
        <p:spPr>
          <a:xfrm>
            <a:off x="7247905" y="6453761"/>
            <a:ext cx="685800" cy="365125"/>
          </a:xfrm>
          <a:prstGeom prst="rect">
            <a:avLst/>
          </a:prstGeom>
        </p:spPr>
        <p:txBody>
          <a:bodyPr anchor="ctr" anchorCtr="0"/>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480905-123B-43BE-9614-25A024455B77}" type="slidenum">
              <a:rPr lang="en-US" sz="1600" smtClean="0"/>
              <a:pPr/>
              <a:t>‹#›</a:t>
            </a:fld>
            <a:endParaRPr lang="en-US" sz="1600" dirty="0"/>
          </a:p>
        </p:txBody>
      </p:sp>
    </p:spTree>
    <p:extLst>
      <p:ext uri="{BB962C8B-B14F-4D97-AF65-F5344CB8AC3E}">
        <p14:creationId xmlns:p14="http://schemas.microsoft.com/office/powerpoint/2010/main" val="3313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5" y="6198919"/>
            <a:ext cx="9144000" cy="6738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7224155" y="6453734"/>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21671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1F344B"/>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0361"/>
            <a:ext cx="9144000" cy="697639"/>
          </a:xfrm>
          <a:prstGeom prst="rect">
            <a:avLst/>
          </a:prstGeom>
        </p:spPr>
      </p:pic>
      <p:sp>
        <p:nvSpPr>
          <p:cNvPr id="10" name="Slide Number Placeholder 5"/>
          <p:cNvSpPr>
            <a:spLocks noGrp="1"/>
          </p:cNvSpPr>
          <p:nvPr>
            <p:ph type="sldNum" sz="quarter" idx="12"/>
          </p:nvPr>
        </p:nvSpPr>
        <p:spPr>
          <a:xfrm>
            <a:off x="7200405" y="6430011"/>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30490311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5" y="6198919"/>
            <a:ext cx="9144000" cy="673806"/>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2"/>
          </p:nvPr>
        </p:nvSpPr>
        <p:spPr>
          <a:xfrm>
            <a:off x="7247908" y="6400759"/>
            <a:ext cx="685800" cy="365125"/>
          </a:xfrm>
          <a:prstGeom prst="rect">
            <a:avLst/>
          </a:prstGeom>
        </p:spPr>
        <p:txBody>
          <a:bodyPr anchor="ctr" anchorCtr="0"/>
          <a:lstStyle>
            <a:lvl1pPr algn="ctr">
              <a:defRPr sz="1600" b="0"/>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76950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534400" y="5029200"/>
            <a:ext cx="609600" cy="365125"/>
          </a:xfrm>
          <a:prstGeom prst="rect">
            <a:avLst/>
          </a:prstGeom>
        </p:spPr>
        <p:txBody>
          <a:bodyPr/>
          <a:lstStyle>
            <a:lvl1pPr algn="ctr">
              <a:defRPr b="1"/>
            </a:lvl1pPr>
          </a:lstStyle>
          <a:p>
            <a:fld id="{FE480905-123B-43BE-9614-25A024455B77}" type="slidenum">
              <a:rPr lang="en-US" smtClean="0"/>
              <a:pPr/>
              <a:t>‹#›</a:t>
            </a:fld>
            <a:endParaRPr lang="en-US"/>
          </a:p>
        </p:txBody>
      </p:sp>
    </p:spTree>
    <p:extLst>
      <p:ext uri="{BB962C8B-B14F-4D97-AF65-F5344CB8AC3E}">
        <p14:creationId xmlns:p14="http://schemas.microsoft.com/office/powerpoint/2010/main" val="271431501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5" r:id="rId4"/>
    <p:sldLayoutId id="2147483660" r:id="rId5"/>
    <p:sldLayoutId id="2147483650" r:id="rId6"/>
    <p:sldLayoutId id="2147483652" r:id="rId7"/>
    <p:sldLayoutId id="2147483663" r:id="rId8"/>
    <p:sldLayoutId id="2147483653" r:id="rId9"/>
    <p:sldLayoutId id="2147483662" r:id="rId10"/>
    <p:sldLayoutId id="2147483654" r:id="rId11"/>
    <p:sldLayoutId id="2147483661" r:id="rId12"/>
    <p:sldLayoutId id="2147483655" r:id="rId13"/>
    <p:sldLayoutId id="2147483656"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6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45104" y="4981435"/>
            <a:ext cx="7772400" cy="757253"/>
          </a:xfrm>
        </p:spPr>
        <p:txBody>
          <a:bodyPr>
            <a:normAutofit fontScale="90000"/>
          </a:bodyPr>
          <a:lstStyle/>
          <a:p>
            <a:r>
              <a:rPr lang="en-ZW" dirty="0" smtClean="0"/>
              <a:t>ART in pregnancy</a:t>
            </a:r>
            <a:endParaRPr lang="en-US" dirty="0"/>
          </a:p>
        </p:txBody>
      </p:sp>
      <p:sp>
        <p:nvSpPr>
          <p:cNvPr id="7" name="Subtitle 6"/>
          <p:cNvSpPr>
            <a:spLocks noGrp="1"/>
          </p:cNvSpPr>
          <p:nvPr>
            <p:ph type="subTitle" idx="1"/>
          </p:nvPr>
        </p:nvSpPr>
        <p:spPr>
          <a:xfrm>
            <a:off x="2920617" y="5565606"/>
            <a:ext cx="3821373" cy="473720"/>
          </a:xfrm>
        </p:spPr>
        <p:txBody>
          <a:bodyPr>
            <a:normAutofit/>
          </a:bodyPr>
          <a:lstStyle/>
          <a:p>
            <a:r>
              <a:rPr lang="en-ZW" sz="2400" b="1" dirty="0"/>
              <a:t>Lynda Stranix-Chibanda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33" y="5738688"/>
            <a:ext cx="2886347" cy="981651"/>
          </a:xfrm>
          <a:prstGeom prst="rect">
            <a:avLst/>
          </a:prstGeom>
        </p:spPr>
      </p:pic>
      <p:pic>
        <p:nvPicPr>
          <p:cNvPr id="6" name="Picture 5">
            <a:extLst>
              <a:ext uri="{FF2B5EF4-FFF2-40B4-BE49-F238E27FC236}">
                <a16:creationId xmlns:a16="http://schemas.microsoft.com/office/drawing/2014/main" xmlns="" id="{9EAD8CF8-EB44-4925-B91F-C29C8A14DD4F}"/>
              </a:ext>
            </a:extLst>
          </p:cNvPr>
          <p:cNvPicPr>
            <a:picLocks noChangeAspect="1"/>
          </p:cNvPicPr>
          <p:nvPr/>
        </p:nvPicPr>
        <p:blipFill rotWithShape="1">
          <a:blip r:embed="rId4">
            <a:extLst>
              <a:ext uri="{28A0092B-C50C-407E-A947-70E740481C1C}">
                <a14:useLocalDpi xmlns:a14="http://schemas.microsoft.com/office/drawing/2010/main" val="0"/>
              </a:ext>
            </a:extLst>
          </a:blip>
          <a:srcRect l="32858" t="6928" r="33237" b="2339"/>
          <a:stretch/>
        </p:blipFill>
        <p:spPr>
          <a:xfrm>
            <a:off x="4030855" y="1472261"/>
            <a:ext cx="1291772" cy="3445396"/>
          </a:xfrm>
          <a:prstGeom prst="rect">
            <a:avLst/>
          </a:prstGeom>
        </p:spPr>
      </p:pic>
      <p:sp>
        <p:nvSpPr>
          <p:cNvPr id="9" name="TextBox 8">
            <a:extLst>
              <a:ext uri="{FF2B5EF4-FFF2-40B4-BE49-F238E27FC236}">
                <a16:creationId xmlns:a16="http://schemas.microsoft.com/office/drawing/2014/main" xmlns="" id="{64140293-257E-499B-B6E7-B22914FAECF5}"/>
              </a:ext>
            </a:extLst>
          </p:cNvPr>
          <p:cNvSpPr txBox="1"/>
          <p:nvPr/>
        </p:nvSpPr>
        <p:spPr>
          <a:xfrm>
            <a:off x="4078154" y="4517546"/>
            <a:ext cx="1244473" cy="400110"/>
          </a:xfrm>
          <a:prstGeom prst="rect">
            <a:avLst/>
          </a:prstGeom>
          <a:noFill/>
        </p:spPr>
        <p:txBody>
          <a:bodyPr wrap="square" rtlCol="0">
            <a:spAutoFit/>
          </a:bodyPr>
          <a:lstStyle/>
          <a:p>
            <a:pPr algn="ctr"/>
            <a:r>
              <a:rPr lang="en-ZW" sz="1000" dirty="0">
                <a:solidFill>
                  <a:schemeClr val="accent3">
                    <a:lumMod val="75000"/>
                  </a:schemeClr>
                </a:solidFill>
                <a:latin typeface="Abadi" panose="020B0604020202020204" pitchFamily="34" charset="0"/>
              </a:rPr>
              <a:t>Pregnant Woman by </a:t>
            </a:r>
            <a:r>
              <a:rPr lang="en-ZW" sz="1000" dirty="0" err="1">
                <a:solidFill>
                  <a:schemeClr val="accent3">
                    <a:lumMod val="75000"/>
                  </a:schemeClr>
                </a:solidFill>
                <a:latin typeface="Abadi" panose="020B0604020202020204" pitchFamily="34" charset="0"/>
              </a:rPr>
              <a:t>Cuth</a:t>
            </a:r>
            <a:endParaRPr lang="en-ZW" sz="1000" dirty="0">
              <a:solidFill>
                <a:schemeClr val="accent3">
                  <a:lumMod val="75000"/>
                </a:schemeClr>
              </a:solidFill>
              <a:latin typeface="Abadi" panose="020B0604020202020204" pitchFamily="34" charset="0"/>
            </a:endParaRPr>
          </a:p>
        </p:txBody>
      </p:sp>
    </p:spTree>
    <p:extLst>
      <p:ext uri="{BB962C8B-B14F-4D97-AF65-F5344CB8AC3E}">
        <p14:creationId xmlns:p14="http://schemas.microsoft.com/office/powerpoint/2010/main" val="194475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Retention and adherence </a:t>
            </a:r>
            <a:r>
              <a:rPr lang="en-ZW" dirty="0" smtClean="0"/>
              <a:t>challenging</a:t>
            </a:r>
            <a:endParaRPr lang="en-ZW" dirty="0"/>
          </a:p>
        </p:txBody>
      </p:sp>
      <p:sp>
        <p:nvSpPr>
          <p:cNvPr id="11" name="TextBox 10"/>
          <p:cNvSpPr txBox="1"/>
          <p:nvPr/>
        </p:nvSpPr>
        <p:spPr>
          <a:xfrm>
            <a:off x="185795" y="6308726"/>
            <a:ext cx="5162581" cy="369332"/>
          </a:xfrm>
          <a:prstGeom prst="rect">
            <a:avLst/>
          </a:prstGeom>
          <a:noFill/>
        </p:spPr>
        <p:txBody>
          <a:bodyPr wrap="square" rtlCol="0">
            <a:spAutoFit/>
          </a:bodyPr>
          <a:lstStyle/>
          <a:p>
            <a:r>
              <a:rPr lang="en-US" dirty="0" err="1">
                <a:solidFill>
                  <a:schemeClr val="bg1"/>
                </a:solidFill>
              </a:rPr>
              <a:t>Knettel</a:t>
            </a:r>
            <a:r>
              <a:rPr lang="en-US" dirty="0">
                <a:solidFill>
                  <a:schemeClr val="bg1"/>
                </a:solidFill>
              </a:rPr>
              <a:t>, JAIDS </a:t>
            </a:r>
            <a:r>
              <a:rPr lang="en-US" dirty="0" smtClean="0">
                <a:solidFill>
                  <a:schemeClr val="bg1"/>
                </a:solidFill>
              </a:rPr>
              <a:t>2018 courtesy of Amy </a:t>
            </a:r>
            <a:r>
              <a:rPr lang="en-US" dirty="0" err="1" smtClean="0">
                <a:solidFill>
                  <a:schemeClr val="bg1"/>
                </a:solidFill>
              </a:rPr>
              <a:t>Slogrove</a:t>
            </a:r>
            <a:endParaRPr lang="en-ZW" dirty="0">
              <a:solidFill>
                <a:schemeClr val="bg1"/>
              </a:solidFill>
            </a:endParaRPr>
          </a:p>
        </p:txBody>
      </p:sp>
      <p:pic>
        <p:nvPicPr>
          <p:cNvPr id="14" name="Picture 13">
            <a:extLst>
              <a:ext uri="{FF2B5EF4-FFF2-40B4-BE49-F238E27FC236}">
                <a16:creationId xmlns="" xmlns:a16="http://schemas.microsoft.com/office/drawing/2014/main" id="{DABD80F7-DDEC-7548-80B1-8A167F2A2D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329" y="1940812"/>
            <a:ext cx="3294705" cy="2588895"/>
          </a:xfrm>
          <a:prstGeom prst="rect">
            <a:avLst/>
          </a:prstGeom>
        </p:spPr>
      </p:pic>
      <p:sp>
        <p:nvSpPr>
          <p:cNvPr id="17" name="Rectangle 16">
            <a:extLst>
              <a:ext uri="{FF2B5EF4-FFF2-40B4-BE49-F238E27FC236}">
                <a16:creationId xmlns="" xmlns:a16="http://schemas.microsoft.com/office/drawing/2014/main" id="{87CEA4C8-4A24-E849-8D3C-1C53C4BA0CBF}"/>
              </a:ext>
            </a:extLst>
          </p:cNvPr>
          <p:cNvSpPr/>
          <p:nvPr/>
        </p:nvSpPr>
        <p:spPr>
          <a:xfrm>
            <a:off x="759187" y="4155531"/>
            <a:ext cx="3294704" cy="685800"/>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76% of postpartum WLHIV retained in care at 12 months</a:t>
            </a:r>
          </a:p>
        </p:txBody>
      </p:sp>
      <p:sp>
        <p:nvSpPr>
          <p:cNvPr id="19" name="TextBox 18">
            <a:extLst>
              <a:ext uri="{FF2B5EF4-FFF2-40B4-BE49-F238E27FC236}">
                <a16:creationId xmlns="" xmlns:a16="http://schemas.microsoft.com/office/drawing/2014/main" id="{0D52176C-8026-FE4C-8A7E-F8C5ED1C819D}"/>
              </a:ext>
            </a:extLst>
          </p:cNvPr>
          <p:cNvSpPr txBox="1"/>
          <p:nvPr/>
        </p:nvSpPr>
        <p:spPr>
          <a:xfrm>
            <a:off x="759185" y="4872630"/>
            <a:ext cx="3310418" cy="646331"/>
          </a:xfrm>
          <a:prstGeom prst="rect">
            <a:avLst/>
          </a:prstGeom>
          <a:solidFill>
            <a:srgbClr val="00B0F0"/>
          </a:solidFill>
          <a:ln>
            <a:solidFill>
              <a:srgbClr val="0070C0"/>
            </a:solidFill>
          </a:ln>
        </p:spPr>
        <p:txBody>
          <a:bodyPr wrap="square" rtlCol="0">
            <a:spAutoFit/>
          </a:bodyPr>
          <a:lstStyle/>
          <a:p>
            <a:pPr algn="ctr"/>
            <a:r>
              <a:rPr lang="en-US" sz="1200" b="1" dirty="0">
                <a:solidFill>
                  <a:schemeClr val="bg1"/>
                </a:solidFill>
              </a:rPr>
              <a:t>Malawi </a:t>
            </a:r>
            <a:r>
              <a:rPr lang="en-US" sz="900" dirty="0">
                <a:solidFill>
                  <a:schemeClr val="bg1"/>
                </a:solidFill>
              </a:rPr>
              <a:t>[Haas, CID 2016] </a:t>
            </a:r>
            <a:r>
              <a:rPr lang="en-US" sz="1200" b="1" dirty="0">
                <a:solidFill>
                  <a:schemeClr val="bg1"/>
                </a:solidFill>
              </a:rPr>
              <a:t>: </a:t>
            </a:r>
          </a:p>
          <a:p>
            <a:pPr algn="ctr"/>
            <a:r>
              <a:rPr lang="en-US" sz="1200" b="1" dirty="0">
                <a:solidFill>
                  <a:schemeClr val="bg1"/>
                </a:solidFill>
              </a:rPr>
              <a:t>30% </a:t>
            </a:r>
            <a:r>
              <a:rPr lang="en-US" sz="1200" dirty="0">
                <a:solidFill>
                  <a:schemeClr val="bg1"/>
                </a:solidFill>
              </a:rPr>
              <a:t>of WLHIV in care had </a:t>
            </a:r>
            <a:r>
              <a:rPr lang="en-US" sz="1200" b="1" dirty="0">
                <a:solidFill>
                  <a:schemeClr val="bg1"/>
                </a:solidFill>
              </a:rPr>
              <a:t>adequate adherence </a:t>
            </a:r>
            <a:r>
              <a:rPr lang="en-US" sz="1200" dirty="0">
                <a:solidFill>
                  <a:schemeClr val="bg1"/>
                </a:solidFill>
              </a:rPr>
              <a:t>to 2 years post ART initiation in pregnancy</a:t>
            </a:r>
            <a:endParaRPr lang="en-US" sz="900" dirty="0">
              <a:solidFill>
                <a:schemeClr val="bg1"/>
              </a:solidFill>
            </a:endParaRPr>
          </a:p>
        </p:txBody>
      </p:sp>
      <p:sp>
        <p:nvSpPr>
          <p:cNvPr id="21" name="TextBox 20">
            <a:extLst>
              <a:ext uri="{FF2B5EF4-FFF2-40B4-BE49-F238E27FC236}">
                <a16:creationId xmlns="" xmlns:a16="http://schemas.microsoft.com/office/drawing/2014/main" id="{1EC61DA6-CA50-7744-ACA6-F15D914C9FCF}"/>
              </a:ext>
            </a:extLst>
          </p:cNvPr>
          <p:cNvSpPr txBox="1"/>
          <p:nvPr/>
        </p:nvSpPr>
        <p:spPr>
          <a:xfrm>
            <a:off x="751329" y="5527176"/>
            <a:ext cx="3310418" cy="646331"/>
          </a:xfrm>
          <a:prstGeom prst="rect">
            <a:avLst/>
          </a:prstGeom>
          <a:solidFill>
            <a:srgbClr val="00B0F0"/>
          </a:solidFill>
          <a:ln>
            <a:solidFill>
              <a:srgbClr val="0070C0"/>
            </a:solidFill>
          </a:ln>
        </p:spPr>
        <p:txBody>
          <a:bodyPr wrap="square" rtlCol="0">
            <a:spAutoFit/>
          </a:bodyPr>
          <a:lstStyle/>
          <a:p>
            <a:pPr algn="ctr"/>
            <a:r>
              <a:rPr lang="en-US" sz="1200" b="1" dirty="0">
                <a:solidFill>
                  <a:schemeClr val="bg1"/>
                </a:solidFill>
              </a:rPr>
              <a:t>South Africa </a:t>
            </a:r>
            <a:r>
              <a:rPr lang="en-US" sz="900" dirty="0">
                <a:solidFill>
                  <a:schemeClr val="bg1"/>
                </a:solidFill>
              </a:rPr>
              <a:t>[Myer, CID 2017] </a:t>
            </a:r>
            <a:r>
              <a:rPr lang="en-US" sz="1200" b="1" dirty="0">
                <a:solidFill>
                  <a:schemeClr val="bg1"/>
                </a:solidFill>
              </a:rPr>
              <a:t>:</a:t>
            </a:r>
          </a:p>
          <a:p>
            <a:pPr algn="ctr"/>
            <a:r>
              <a:rPr lang="en-US" sz="1200" b="1" dirty="0">
                <a:solidFill>
                  <a:schemeClr val="bg1"/>
                </a:solidFill>
              </a:rPr>
              <a:t>70% </a:t>
            </a:r>
            <a:r>
              <a:rPr lang="en-US" sz="1200" dirty="0">
                <a:solidFill>
                  <a:schemeClr val="bg1"/>
                </a:solidFill>
              </a:rPr>
              <a:t>of WLHIV in care had </a:t>
            </a:r>
            <a:r>
              <a:rPr lang="en-US" sz="1200" b="1" dirty="0">
                <a:solidFill>
                  <a:schemeClr val="bg1"/>
                </a:solidFill>
              </a:rPr>
              <a:t>sustained viral suppression </a:t>
            </a:r>
            <a:r>
              <a:rPr lang="en-US" sz="1200" dirty="0">
                <a:solidFill>
                  <a:schemeClr val="bg1"/>
                </a:solidFill>
              </a:rPr>
              <a:t>to 12 months postpartum</a:t>
            </a:r>
          </a:p>
        </p:txBody>
      </p:sp>
      <p:sp>
        <p:nvSpPr>
          <p:cNvPr id="24" name="Text Placeholder 2">
            <a:extLst>
              <a:ext uri="{FF2B5EF4-FFF2-40B4-BE49-F238E27FC236}">
                <a16:creationId xmlns="" xmlns:a16="http://schemas.microsoft.com/office/drawing/2014/main" id="{85E3AFC6-0B0A-DF41-8DA4-8DF73AC12897}"/>
              </a:ext>
            </a:extLst>
          </p:cNvPr>
          <p:cNvSpPr txBox="1">
            <a:spLocks/>
          </p:cNvSpPr>
          <p:nvPr/>
        </p:nvSpPr>
        <p:spPr>
          <a:xfrm>
            <a:off x="185796" y="1191218"/>
            <a:ext cx="4312692" cy="823912"/>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Maternal postpartum retention in B-plus era </a:t>
            </a:r>
            <a:endParaRPr lang="en-US" sz="1800" dirty="0"/>
          </a:p>
        </p:txBody>
      </p:sp>
      <p:sp>
        <p:nvSpPr>
          <p:cNvPr id="25" name="Content Placeholder 18">
            <a:extLst>
              <a:ext uri="{FF2B5EF4-FFF2-40B4-BE49-F238E27FC236}">
                <a16:creationId xmlns="" xmlns:a16="http://schemas.microsoft.com/office/drawing/2014/main" id="{FDAA2E19-A6CA-9943-8215-09CC1B025B5D}"/>
              </a:ext>
            </a:extLst>
          </p:cNvPr>
          <p:cNvSpPr>
            <a:spLocks noGrp="1"/>
          </p:cNvSpPr>
          <p:nvPr>
            <p:ph sz="half" idx="2"/>
          </p:nvPr>
        </p:nvSpPr>
        <p:spPr>
          <a:xfrm>
            <a:off x="4812063" y="2819400"/>
            <a:ext cx="3874737" cy="3266449"/>
          </a:xfrm>
        </p:spPr>
        <p:txBody>
          <a:bodyPr>
            <a:noAutofit/>
          </a:bodyPr>
          <a:lstStyle/>
          <a:p>
            <a:r>
              <a:rPr lang="en-US" sz="1800" dirty="0"/>
              <a:t>Younger age</a:t>
            </a:r>
          </a:p>
          <a:p>
            <a:r>
              <a:rPr lang="en-US" sz="1800" dirty="0"/>
              <a:t>Same-day ART initiation</a:t>
            </a:r>
          </a:p>
          <a:p>
            <a:r>
              <a:rPr lang="en-US" sz="1800" dirty="0"/>
              <a:t>Initiation late in pregnancy</a:t>
            </a:r>
          </a:p>
          <a:p>
            <a:r>
              <a:rPr lang="en-US" sz="1800" dirty="0"/>
              <a:t>Post-partum period</a:t>
            </a:r>
          </a:p>
          <a:p>
            <a:r>
              <a:rPr lang="en-US" sz="1800" dirty="0"/>
              <a:t>Fear of disclosure, stigma, social discrimination (emotional stresses)</a:t>
            </a:r>
          </a:p>
          <a:p>
            <a:r>
              <a:rPr lang="en-US" sz="1800" dirty="0"/>
              <a:t>Logistical barriers to care – finances, transportation, time commitment</a:t>
            </a:r>
          </a:p>
          <a:p>
            <a:endParaRPr lang="en-US" sz="1600" dirty="0"/>
          </a:p>
        </p:txBody>
      </p:sp>
      <p:sp>
        <p:nvSpPr>
          <p:cNvPr id="26" name="Text Placeholder 2">
            <a:extLst>
              <a:ext uri="{FF2B5EF4-FFF2-40B4-BE49-F238E27FC236}">
                <a16:creationId xmlns="" xmlns:a16="http://schemas.microsoft.com/office/drawing/2014/main" id="{3344730A-83C9-9B49-95DB-4C21EFBBB18F}"/>
              </a:ext>
            </a:extLst>
          </p:cNvPr>
          <p:cNvSpPr txBox="1">
            <a:spLocks/>
          </p:cNvSpPr>
          <p:nvPr/>
        </p:nvSpPr>
        <p:spPr>
          <a:xfrm>
            <a:off x="4812063" y="1940812"/>
            <a:ext cx="3705296" cy="617934"/>
          </a:xfrm>
          <a:prstGeom prst="rect">
            <a:avLst/>
          </a:prstGeom>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600" b="0" dirty="0"/>
              <a:t>Factors associated with disengagement from care</a:t>
            </a:r>
          </a:p>
        </p:txBody>
      </p:sp>
    </p:spTree>
    <p:extLst>
      <p:ext uri="{BB962C8B-B14F-4D97-AF65-F5344CB8AC3E}">
        <p14:creationId xmlns:p14="http://schemas.microsoft.com/office/powerpoint/2010/main" val="21663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Incident infection in pre- and post-partum periods</a:t>
            </a:r>
            <a:endParaRPr lang="en-ZW" dirty="0"/>
          </a:p>
        </p:txBody>
      </p:sp>
      <p:grpSp>
        <p:nvGrpSpPr>
          <p:cNvPr id="4" name="Group 3"/>
          <p:cNvGrpSpPr/>
          <p:nvPr/>
        </p:nvGrpSpPr>
        <p:grpSpPr>
          <a:xfrm>
            <a:off x="4806910" y="2767701"/>
            <a:ext cx="4306562" cy="3058606"/>
            <a:chOff x="518577" y="1476804"/>
            <a:chExt cx="8642903" cy="4040076"/>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2046"/>
            <a:stretch/>
          </p:blipFill>
          <p:spPr bwMode="auto">
            <a:xfrm>
              <a:off x="518577" y="1476804"/>
              <a:ext cx="837783" cy="404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96"/>
            <a:stretch/>
          </p:blipFill>
          <p:spPr bwMode="auto">
            <a:xfrm>
              <a:off x="1356359" y="1476804"/>
              <a:ext cx="7805121" cy="404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6"/>
          <p:cNvSpPr/>
          <p:nvPr/>
        </p:nvSpPr>
        <p:spPr>
          <a:xfrm>
            <a:off x="7048345" y="2833210"/>
            <a:ext cx="1856403" cy="3110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28115" y="2909410"/>
            <a:ext cx="4685616" cy="2498764"/>
          </a:xfrm>
          <a:prstGeom prst="rect">
            <a:avLst/>
          </a:prstGeom>
        </p:spPr>
      </p:pic>
      <p:sp>
        <p:nvSpPr>
          <p:cNvPr id="9" name="Oval 8"/>
          <p:cNvSpPr/>
          <p:nvPr/>
        </p:nvSpPr>
        <p:spPr>
          <a:xfrm>
            <a:off x="3483311" y="2947510"/>
            <a:ext cx="449705" cy="3835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58070" y="3386286"/>
            <a:ext cx="449705" cy="3835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08789" y="2273281"/>
            <a:ext cx="4479111" cy="461665"/>
          </a:xfrm>
          <a:prstGeom prst="rect">
            <a:avLst/>
          </a:prstGeom>
          <a:noFill/>
        </p:spPr>
        <p:txBody>
          <a:bodyPr wrap="none" rtlCol="0">
            <a:spAutoFit/>
          </a:bodyPr>
          <a:lstStyle/>
          <a:p>
            <a:pPr algn="ctr"/>
            <a:r>
              <a:rPr lang="en-US" sz="2400" dirty="0">
                <a:solidFill>
                  <a:srgbClr val="002060"/>
                </a:solidFill>
              </a:rPr>
              <a:t>High risk of </a:t>
            </a:r>
            <a:r>
              <a:rPr lang="en-US" sz="2400" dirty="0" smtClean="0">
                <a:solidFill>
                  <a:srgbClr val="002060"/>
                </a:solidFill>
              </a:rPr>
              <a:t>transmission to infant</a:t>
            </a:r>
            <a:endParaRPr lang="en-US" sz="2400" dirty="0">
              <a:solidFill>
                <a:srgbClr val="002060"/>
              </a:solidFill>
            </a:endParaRPr>
          </a:p>
        </p:txBody>
      </p:sp>
      <p:sp>
        <p:nvSpPr>
          <p:cNvPr id="12" name="TextBox 11"/>
          <p:cNvSpPr txBox="1"/>
          <p:nvPr/>
        </p:nvSpPr>
        <p:spPr>
          <a:xfrm>
            <a:off x="190015" y="2306036"/>
            <a:ext cx="4857805" cy="461665"/>
          </a:xfrm>
          <a:prstGeom prst="rect">
            <a:avLst/>
          </a:prstGeom>
          <a:noFill/>
        </p:spPr>
        <p:txBody>
          <a:bodyPr wrap="none" rtlCol="0">
            <a:spAutoFit/>
          </a:bodyPr>
          <a:lstStyle/>
          <a:p>
            <a:r>
              <a:rPr lang="en-US" sz="2400" dirty="0">
                <a:solidFill>
                  <a:srgbClr val="002060"/>
                </a:solidFill>
              </a:rPr>
              <a:t>High risk of incident infection overall</a:t>
            </a:r>
          </a:p>
        </p:txBody>
      </p:sp>
      <p:sp>
        <p:nvSpPr>
          <p:cNvPr id="13" name="Text Box 4"/>
          <p:cNvSpPr txBox="1">
            <a:spLocks noChangeArrowheads="1"/>
          </p:cNvSpPr>
          <p:nvPr/>
        </p:nvSpPr>
        <p:spPr bwMode="auto">
          <a:xfrm>
            <a:off x="142019" y="6288964"/>
            <a:ext cx="50745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1400" dirty="0">
                <a:solidFill>
                  <a:schemeClr val="bg1"/>
                </a:solidFill>
                <a:latin typeface="Arial"/>
              </a:rPr>
              <a:t>Thomson et al, CROI </a:t>
            </a:r>
            <a:r>
              <a:rPr lang="en-US" altLang="en-US" sz="1400" dirty="0" smtClean="0">
                <a:solidFill>
                  <a:schemeClr val="bg1"/>
                </a:solidFill>
                <a:latin typeface="Arial"/>
              </a:rPr>
              <a:t>2018. </a:t>
            </a:r>
            <a:r>
              <a:rPr lang="en-US" altLang="en-US" sz="1400" dirty="0">
                <a:solidFill>
                  <a:schemeClr val="bg1"/>
                </a:solidFill>
                <a:latin typeface="Arial"/>
              </a:rPr>
              <a:t>Drake </a:t>
            </a:r>
            <a:r>
              <a:rPr lang="en-US" altLang="en-US" sz="1400" dirty="0" err="1" smtClean="0">
                <a:solidFill>
                  <a:schemeClr val="bg1"/>
                </a:solidFill>
                <a:latin typeface="Arial"/>
              </a:rPr>
              <a:t>AL,PLoS</a:t>
            </a:r>
            <a:r>
              <a:rPr lang="en-US" altLang="en-US" sz="1400" dirty="0" smtClean="0">
                <a:solidFill>
                  <a:schemeClr val="bg1"/>
                </a:solidFill>
                <a:latin typeface="Arial"/>
              </a:rPr>
              <a:t> </a:t>
            </a:r>
            <a:r>
              <a:rPr lang="en-US" altLang="en-US" sz="1400" dirty="0">
                <a:solidFill>
                  <a:schemeClr val="bg1"/>
                </a:solidFill>
                <a:latin typeface="Arial"/>
              </a:rPr>
              <a:t>Med </a:t>
            </a:r>
            <a:r>
              <a:rPr lang="en-US" altLang="en-US" sz="1400" dirty="0" smtClean="0">
                <a:solidFill>
                  <a:schemeClr val="bg1"/>
                </a:solidFill>
                <a:latin typeface="Arial"/>
              </a:rPr>
              <a:t>2014. </a:t>
            </a:r>
            <a:endParaRPr lang="en-US" altLang="en-US" sz="1400" dirty="0">
              <a:solidFill>
                <a:schemeClr val="bg1"/>
              </a:solidFill>
              <a:latin typeface="Arial"/>
            </a:endParaRPr>
          </a:p>
        </p:txBody>
      </p:sp>
    </p:spTree>
    <p:extLst>
      <p:ext uri="{BB962C8B-B14F-4D97-AF65-F5344CB8AC3E}">
        <p14:creationId xmlns:p14="http://schemas.microsoft.com/office/powerpoint/2010/main" val="17013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Optimal universal ART regimen</a:t>
            </a:r>
            <a:endParaRPr lang="en-ZW" dirty="0"/>
          </a:p>
        </p:txBody>
      </p:sp>
      <p:sp>
        <p:nvSpPr>
          <p:cNvPr id="3" name="Content Placeholder 2"/>
          <p:cNvSpPr>
            <a:spLocks noGrp="1"/>
          </p:cNvSpPr>
          <p:nvPr>
            <p:ph sz="half" idx="1"/>
          </p:nvPr>
        </p:nvSpPr>
        <p:spPr>
          <a:xfrm>
            <a:off x="457199" y="1600200"/>
            <a:ext cx="7849673" cy="4525963"/>
          </a:xfrm>
        </p:spPr>
        <p:txBody>
          <a:bodyPr>
            <a:normAutofit/>
          </a:bodyPr>
          <a:lstStyle/>
          <a:p>
            <a:r>
              <a:rPr lang="en-ZW" dirty="0" smtClean="0"/>
              <a:t>Rapid </a:t>
            </a:r>
            <a:r>
              <a:rPr lang="en-ZW" dirty="0" smtClean="0"/>
              <a:t>and sustained viral suppression</a:t>
            </a:r>
          </a:p>
          <a:p>
            <a:r>
              <a:rPr lang="en-ZW" dirty="0"/>
              <a:t>Well tolerated</a:t>
            </a:r>
          </a:p>
          <a:p>
            <a:r>
              <a:rPr lang="en-ZW" dirty="0" smtClean="0"/>
              <a:t>High threshold for viral resistance</a:t>
            </a:r>
          </a:p>
          <a:p>
            <a:r>
              <a:rPr lang="en-ZW" dirty="0" smtClean="0"/>
              <a:t>Favourable drug-drug interactions </a:t>
            </a:r>
            <a:r>
              <a:rPr lang="en-ZW" sz="2200" dirty="0" smtClean="0"/>
              <a:t>(TB, </a:t>
            </a:r>
            <a:r>
              <a:rPr lang="en-ZW" sz="2200" dirty="0" smtClean="0"/>
              <a:t>malaria, hormonal contraceptives)</a:t>
            </a:r>
            <a:endParaRPr lang="en-ZW" sz="2200" dirty="0" smtClean="0"/>
          </a:p>
          <a:p>
            <a:r>
              <a:rPr lang="en-ZW" dirty="0" smtClean="0"/>
              <a:t>Affordable price </a:t>
            </a:r>
          </a:p>
          <a:p>
            <a:r>
              <a:rPr lang="en-ZW" dirty="0" smtClean="0"/>
              <a:t>Safe </a:t>
            </a:r>
            <a:r>
              <a:rPr lang="en-ZW" dirty="0"/>
              <a:t>for mother &amp; baby</a:t>
            </a:r>
          </a:p>
          <a:p>
            <a:pPr lvl="1"/>
            <a:endParaRPr lang="en-ZW" dirty="0"/>
          </a:p>
        </p:txBody>
      </p:sp>
      <p:pic>
        <p:nvPicPr>
          <p:cNvPr id="4" name="Picture 3">
            <a:extLst>
              <a:ext uri="{FF2B5EF4-FFF2-40B4-BE49-F238E27FC236}">
                <a16:creationId xmlns:a16="http://schemas.microsoft.com/office/drawing/2014/main" xmlns="" id="{9EAD8CF8-EB44-4925-B91F-C29C8A14DD4F}"/>
              </a:ext>
            </a:extLst>
          </p:cNvPr>
          <p:cNvPicPr>
            <a:picLocks noChangeAspect="1"/>
          </p:cNvPicPr>
          <p:nvPr/>
        </p:nvPicPr>
        <p:blipFill rotWithShape="1">
          <a:blip r:embed="rId3">
            <a:extLst>
              <a:ext uri="{28A0092B-C50C-407E-A947-70E740481C1C}">
                <a14:useLocalDpi xmlns:a14="http://schemas.microsoft.com/office/drawing/2010/main" val="0"/>
              </a:ext>
            </a:extLst>
          </a:blip>
          <a:srcRect l="32858" t="6928" r="33237" b="2339"/>
          <a:stretch/>
        </p:blipFill>
        <p:spPr>
          <a:xfrm>
            <a:off x="7395028" y="2248638"/>
            <a:ext cx="1291772" cy="3445396"/>
          </a:xfrm>
          <a:prstGeom prst="rect">
            <a:avLst/>
          </a:prstGeom>
        </p:spPr>
      </p:pic>
      <p:sp>
        <p:nvSpPr>
          <p:cNvPr id="5" name="TextBox 4">
            <a:extLst>
              <a:ext uri="{FF2B5EF4-FFF2-40B4-BE49-F238E27FC236}">
                <a16:creationId xmlns:a16="http://schemas.microsoft.com/office/drawing/2014/main" xmlns="" id="{64140293-257E-499B-B6E7-B22914FAECF5}"/>
              </a:ext>
            </a:extLst>
          </p:cNvPr>
          <p:cNvSpPr txBox="1"/>
          <p:nvPr/>
        </p:nvSpPr>
        <p:spPr>
          <a:xfrm>
            <a:off x="7442327" y="5293923"/>
            <a:ext cx="1244473" cy="400110"/>
          </a:xfrm>
          <a:prstGeom prst="rect">
            <a:avLst/>
          </a:prstGeom>
          <a:noFill/>
        </p:spPr>
        <p:txBody>
          <a:bodyPr wrap="square" rtlCol="0">
            <a:spAutoFit/>
          </a:bodyPr>
          <a:lstStyle/>
          <a:p>
            <a:pPr algn="ctr"/>
            <a:r>
              <a:rPr lang="en-ZW" sz="1000" dirty="0">
                <a:solidFill>
                  <a:schemeClr val="accent3">
                    <a:lumMod val="75000"/>
                  </a:schemeClr>
                </a:solidFill>
                <a:latin typeface="Abadi" panose="020B0604020202020204" pitchFamily="34" charset="0"/>
              </a:rPr>
              <a:t>Pregnant Woman by </a:t>
            </a:r>
            <a:r>
              <a:rPr lang="en-ZW" sz="1000" dirty="0" err="1">
                <a:solidFill>
                  <a:schemeClr val="accent3">
                    <a:lumMod val="75000"/>
                  </a:schemeClr>
                </a:solidFill>
                <a:latin typeface="Abadi" panose="020B0604020202020204" pitchFamily="34" charset="0"/>
              </a:rPr>
              <a:t>Cuth</a:t>
            </a:r>
            <a:endParaRPr lang="en-ZW" sz="1000" dirty="0">
              <a:solidFill>
                <a:schemeClr val="accent3">
                  <a:lumMod val="75000"/>
                </a:schemeClr>
              </a:solidFill>
              <a:latin typeface="Abadi" panose="020B0604020202020204" pitchFamily="34" charset="0"/>
            </a:endParaRPr>
          </a:p>
        </p:txBody>
      </p:sp>
    </p:spTree>
    <p:extLst>
      <p:ext uri="{BB962C8B-B14F-4D97-AF65-F5344CB8AC3E}">
        <p14:creationId xmlns:p14="http://schemas.microsoft.com/office/powerpoint/2010/main" val="34635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72000" y="5048518"/>
            <a:ext cx="4372213" cy="1105266"/>
          </a:xfrm>
          <a:prstGeom prst="rect">
            <a:avLst/>
          </a:prstGeom>
        </p:spPr>
      </p:pic>
      <p:pic>
        <p:nvPicPr>
          <p:cNvPr id="9" name="Picture 8"/>
          <p:cNvPicPr>
            <a:picLocks noChangeAspect="1"/>
          </p:cNvPicPr>
          <p:nvPr/>
        </p:nvPicPr>
        <p:blipFill>
          <a:blip r:embed="rId4"/>
          <a:stretch>
            <a:fillRect/>
          </a:stretch>
        </p:blipFill>
        <p:spPr>
          <a:xfrm>
            <a:off x="4581525" y="6330435"/>
            <a:ext cx="1876425" cy="295275"/>
          </a:xfrm>
          <a:prstGeom prst="rect">
            <a:avLst/>
          </a:prstGeom>
        </p:spPr>
      </p:pic>
      <p:pic>
        <p:nvPicPr>
          <p:cNvPr id="10" name="Picture 9"/>
          <p:cNvPicPr>
            <a:picLocks noChangeAspect="1"/>
          </p:cNvPicPr>
          <p:nvPr/>
        </p:nvPicPr>
        <p:blipFill>
          <a:blip r:embed="rId5"/>
          <a:stretch>
            <a:fillRect/>
          </a:stretch>
        </p:blipFill>
        <p:spPr>
          <a:xfrm>
            <a:off x="536033" y="3736854"/>
            <a:ext cx="4372213" cy="1311664"/>
          </a:xfrm>
          <a:prstGeom prst="rect">
            <a:avLst/>
          </a:prstGeom>
        </p:spPr>
      </p:pic>
      <p:pic>
        <p:nvPicPr>
          <p:cNvPr id="11" name="Picture 10"/>
          <p:cNvPicPr>
            <a:picLocks noChangeAspect="1"/>
          </p:cNvPicPr>
          <p:nvPr/>
        </p:nvPicPr>
        <p:blipFill>
          <a:blip r:embed="rId6"/>
          <a:stretch>
            <a:fillRect/>
          </a:stretch>
        </p:blipFill>
        <p:spPr>
          <a:xfrm>
            <a:off x="536033" y="5166409"/>
            <a:ext cx="1914525" cy="285750"/>
          </a:xfrm>
          <a:prstGeom prst="rect">
            <a:avLst/>
          </a:prstGeom>
        </p:spPr>
      </p:pic>
      <p:sp>
        <p:nvSpPr>
          <p:cNvPr id="13" name="Title 12"/>
          <p:cNvSpPr>
            <a:spLocks noGrp="1"/>
          </p:cNvSpPr>
          <p:nvPr>
            <p:ph type="title"/>
          </p:nvPr>
        </p:nvSpPr>
        <p:spPr>
          <a:xfrm>
            <a:off x="466725" y="1417638"/>
            <a:ext cx="8229600" cy="2201325"/>
          </a:xfrm>
        </p:spPr>
        <p:txBody>
          <a:bodyPr>
            <a:noAutofit/>
          </a:bodyPr>
          <a:lstStyle/>
          <a:p>
            <a:r>
              <a:rPr lang="en-US" sz="2000" dirty="0" smtClean="0"/>
              <a:t>“Selection </a:t>
            </a:r>
            <a:r>
              <a:rPr lang="en-US" sz="2000" dirty="0"/>
              <a:t>of an appropriate ART regimen in pregnancy requires consideration of regimen efficacy for maternal health and prevention of vertical HIV transmission, pregnancy pharmacokinetic (</a:t>
            </a:r>
            <a:r>
              <a:rPr lang="en-US" sz="2000" dirty="0" smtClean="0"/>
              <a:t>PK) changes </a:t>
            </a:r>
            <a:r>
              <a:rPr lang="en-US" sz="2000" dirty="0"/>
              <a:t>as well as maternal and fetal safety. Considering that ARVs have been prescribed for pregnant women for more than two decades, </a:t>
            </a:r>
            <a:r>
              <a:rPr lang="en-US" sz="2000" u="sng" dirty="0"/>
              <a:t>the paucity of data relating to the efficacy and safety for pregnant women and their ARV-exposed children is </a:t>
            </a:r>
            <a:r>
              <a:rPr lang="en-US" sz="2000" u="sng" dirty="0" smtClean="0"/>
              <a:t>striking.</a:t>
            </a:r>
            <a:r>
              <a:rPr lang="en-US" sz="2000" dirty="0" smtClean="0"/>
              <a:t>” </a:t>
            </a:r>
            <a:r>
              <a:rPr lang="en-US" sz="1400" i="1" dirty="0" err="1" smtClean="0"/>
              <a:t>Slogrove</a:t>
            </a:r>
            <a:r>
              <a:rPr lang="en-US" sz="1400" i="1" dirty="0" smtClean="0"/>
              <a:t>, A </a:t>
            </a:r>
            <a:r>
              <a:rPr lang="en-US" sz="1400" i="1" dirty="0" err="1" smtClean="0"/>
              <a:t>Curr</a:t>
            </a:r>
            <a:r>
              <a:rPr lang="en-US" sz="1400" i="1" dirty="0" smtClean="0"/>
              <a:t> </a:t>
            </a:r>
            <a:r>
              <a:rPr lang="en-US" sz="1400" i="1" dirty="0" err="1" smtClean="0"/>
              <a:t>Opin</a:t>
            </a:r>
            <a:r>
              <a:rPr lang="en-US" sz="1400" i="1" dirty="0" smtClean="0"/>
              <a:t> HIV AIDS </a:t>
            </a:r>
            <a:r>
              <a:rPr lang="en-US" sz="1400" b="1" i="1" u="sng" dirty="0" smtClean="0"/>
              <a:t>2017</a:t>
            </a:r>
            <a:endParaRPr lang="en-ZW" sz="1400" b="1" i="1" u="sng" dirty="0"/>
          </a:p>
        </p:txBody>
      </p:sp>
      <p:sp>
        <p:nvSpPr>
          <p:cNvPr id="1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dirty="0" smtClean="0"/>
              <a:t>Current efforts </a:t>
            </a:r>
            <a:r>
              <a:rPr lang="en-ZW" dirty="0" smtClean="0"/>
              <a:t>are suboptimal</a:t>
            </a:r>
            <a:endParaRPr lang="en-ZW" dirty="0"/>
          </a:p>
        </p:txBody>
      </p:sp>
    </p:spTree>
    <p:extLst>
      <p:ext uri="{BB962C8B-B14F-4D97-AF65-F5344CB8AC3E}">
        <p14:creationId xmlns:p14="http://schemas.microsoft.com/office/powerpoint/2010/main" val="268216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6725" y="1417638"/>
            <a:ext cx="8229600" cy="2525614"/>
          </a:xfrm>
        </p:spPr>
        <p:txBody>
          <a:bodyPr>
            <a:noAutofit/>
          </a:bodyPr>
          <a:lstStyle/>
          <a:p>
            <a:r>
              <a:rPr lang="en-US" sz="2000" dirty="0"/>
              <a:t>“The biological mechanisms that underlie observed associations between antenatal ART and adverse outcomes in pregnancy and birth are not completely understood, </a:t>
            </a:r>
            <a:r>
              <a:rPr lang="en-US" sz="2000" u="sng" dirty="0"/>
              <a:t>with further research needed as well as strengthening of the systems to assess safety of antiretroviral drugs for the mother and HIV-exposed child</a:t>
            </a:r>
            <a:r>
              <a:rPr lang="en-US" sz="2000" dirty="0"/>
              <a:t>. In the treat-all era, as duration of treatment and options for ART expand, pregnant women will remain a priority population for treatment </a:t>
            </a:r>
            <a:r>
              <a:rPr lang="en-US" sz="2000" dirty="0" err="1"/>
              <a:t>optimisation</a:t>
            </a:r>
            <a:r>
              <a:rPr lang="en-US" sz="2000" dirty="0"/>
              <a:t> to promote their health and that of their ART-exposed </a:t>
            </a:r>
            <a:r>
              <a:rPr lang="en-US" sz="2000" dirty="0" smtClean="0"/>
              <a:t>children</a:t>
            </a:r>
            <a:r>
              <a:rPr lang="en-US" sz="2000" dirty="0"/>
              <a:t>.</a:t>
            </a:r>
            <a:r>
              <a:rPr lang="en-US" sz="2000" dirty="0" smtClean="0"/>
              <a:t>” </a:t>
            </a:r>
            <a:r>
              <a:rPr lang="en-US" sz="1400" i="1" dirty="0" smtClean="0"/>
              <a:t>Bailey, H Lancet HIV </a:t>
            </a:r>
            <a:r>
              <a:rPr lang="en-US" sz="1400" b="1" i="1" u="sng" dirty="0" smtClean="0"/>
              <a:t>2018</a:t>
            </a:r>
            <a:endParaRPr lang="en-ZW" sz="1400" b="1" i="1" u="sng" dirty="0"/>
          </a:p>
        </p:txBody>
      </p:sp>
      <p:sp>
        <p:nvSpPr>
          <p:cNvPr id="1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dirty="0" smtClean="0"/>
              <a:t>Current efforts </a:t>
            </a:r>
            <a:r>
              <a:rPr lang="en-ZW" dirty="0" smtClean="0"/>
              <a:t>are suboptimal</a:t>
            </a:r>
            <a:endParaRPr lang="en-ZW" dirty="0"/>
          </a:p>
        </p:txBody>
      </p:sp>
      <p:pic>
        <p:nvPicPr>
          <p:cNvPr id="3" name="Picture 2"/>
          <p:cNvPicPr>
            <a:picLocks noChangeAspect="1"/>
          </p:cNvPicPr>
          <p:nvPr/>
        </p:nvPicPr>
        <p:blipFill>
          <a:blip r:embed="rId3"/>
          <a:stretch>
            <a:fillRect/>
          </a:stretch>
        </p:blipFill>
        <p:spPr>
          <a:xfrm>
            <a:off x="338674" y="3943252"/>
            <a:ext cx="6715125" cy="2028825"/>
          </a:xfrm>
          <a:prstGeom prst="rect">
            <a:avLst/>
          </a:prstGeom>
        </p:spPr>
      </p:pic>
      <p:pic>
        <p:nvPicPr>
          <p:cNvPr id="4" name="Picture 3"/>
          <p:cNvPicPr>
            <a:picLocks noChangeAspect="1"/>
          </p:cNvPicPr>
          <p:nvPr/>
        </p:nvPicPr>
        <p:blipFill>
          <a:blip r:embed="rId4"/>
          <a:stretch>
            <a:fillRect/>
          </a:stretch>
        </p:blipFill>
        <p:spPr>
          <a:xfrm>
            <a:off x="7181850" y="3943252"/>
            <a:ext cx="895350" cy="609600"/>
          </a:xfrm>
          <a:prstGeom prst="rect">
            <a:avLst/>
          </a:prstGeom>
        </p:spPr>
      </p:pic>
    </p:spTree>
    <p:extLst>
      <p:ext uri="{BB962C8B-B14F-4D97-AF65-F5344CB8AC3E}">
        <p14:creationId xmlns:p14="http://schemas.microsoft.com/office/powerpoint/2010/main" val="950716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Recent </a:t>
            </a:r>
            <a:r>
              <a:rPr lang="en-ZW" dirty="0"/>
              <a:t>c</a:t>
            </a:r>
            <a:r>
              <a:rPr lang="en-ZW" dirty="0" smtClean="0"/>
              <a:t>all to action</a:t>
            </a:r>
            <a:endParaRPr lang="en-ZW" dirty="0"/>
          </a:p>
        </p:txBody>
      </p:sp>
      <p:pic>
        <p:nvPicPr>
          <p:cNvPr id="5" name="Content Placeholder 4"/>
          <p:cNvPicPr>
            <a:picLocks noGrp="1" noChangeAspect="1"/>
          </p:cNvPicPr>
          <p:nvPr>
            <p:ph idx="1"/>
          </p:nvPr>
        </p:nvPicPr>
        <p:blipFill>
          <a:blip r:embed="rId3"/>
          <a:stretch>
            <a:fillRect/>
          </a:stretch>
        </p:blipFill>
        <p:spPr>
          <a:xfrm>
            <a:off x="5653821" y="1737537"/>
            <a:ext cx="2628900" cy="1419225"/>
          </a:xfrm>
          <a:prstGeom prst="rect">
            <a:avLst/>
          </a:prstGeom>
        </p:spPr>
      </p:pic>
      <p:pic>
        <p:nvPicPr>
          <p:cNvPr id="8" name="Picture 7"/>
          <p:cNvPicPr>
            <a:picLocks noChangeAspect="1"/>
          </p:cNvPicPr>
          <p:nvPr/>
        </p:nvPicPr>
        <p:blipFill>
          <a:blip r:embed="rId4"/>
          <a:stretch>
            <a:fillRect/>
          </a:stretch>
        </p:blipFill>
        <p:spPr>
          <a:xfrm>
            <a:off x="588309" y="1714403"/>
            <a:ext cx="4514187" cy="3435363"/>
          </a:xfrm>
          <a:prstGeom prst="rect">
            <a:avLst/>
          </a:prstGeom>
        </p:spPr>
      </p:pic>
      <p:sp>
        <p:nvSpPr>
          <p:cNvPr id="9" name="TextBox 8"/>
          <p:cNvSpPr txBox="1"/>
          <p:nvPr/>
        </p:nvSpPr>
        <p:spPr>
          <a:xfrm>
            <a:off x="842618" y="5570961"/>
            <a:ext cx="3072559" cy="307777"/>
          </a:xfrm>
          <a:prstGeom prst="rect">
            <a:avLst/>
          </a:prstGeom>
          <a:noFill/>
        </p:spPr>
        <p:txBody>
          <a:bodyPr wrap="square" rtlCol="0">
            <a:spAutoFit/>
          </a:bodyPr>
          <a:lstStyle/>
          <a:p>
            <a:pPr algn="ctr"/>
            <a:r>
              <a:rPr lang="en-ZW" sz="1400" dirty="0"/>
              <a:t>http://i-base.info/htb/34459</a:t>
            </a:r>
          </a:p>
        </p:txBody>
      </p:sp>
      <p:pic>
        <p:nvPicPr>
          <p:cNvPr id="11" name="Picture 10"/>
          <p:cNvPicPr>
            <a:picLocks noChangeAspect="1"/>
          </p:cNvPicPr>
          <p:nvPr/>
        </p:nvPicPr>
        <p:blipFill>
          <a:blip r:embed="rId5"/>
          <a:stretch>
            <a:fillRect/>
          </a:stretch>
        </p:blipFill>
        <p:spPr>
          <a:xfrm>
            <a:off x="5653821" y="3215533"/>
            <a:ext cx="2533650" cy="2276475"/>
          </a:xfrm>
          <a:prstGeom prst="rect">
            <a:avLst/>
          </a:prstGeom>
        </p:spPr>
      </p:pic>
      <p:pic>
        <p:nvPicPr>
          <p:cNvPr id="12" name="Picture 11"/>
          <p:cNvPicPr>
            <a:picLocks noChangeAspect="1"/>
          </p:cNvPicPr>
          <p:nvPr/>
        </p:nvPicPr>
        <p:blipFill>
          <a:blip r:embed="rId6"/>
          <a:stretch>
            <a:fillRect/>
          </a:stretch>
        </p:blipFill>
        <p:spPr>
          <a:xfrm>
            <a:off x="6481761" y="5550779"/>
            <a:ext cx="877770" cy="596609"/>
          </a:xfrm>
          <a:prstGeom prst="rect">
            <a:avLst/>
          </a:prstGeom>
        </p:spPr>
      </p:pic>
    </p:spTree>
    <p:extLst>
      <p:ext uri="{BB962C8B-B14F-4D97-AF65-F5344CB8AC3E}">
        <p14:creationId xmlns:p14="http://schemas.microsoft.com/office/powerpoint/2010/main" val="397875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3900" y="1077357"/>
            <a:ext cx="7451711" cy="5105400"/>
            <a:chOff x="914400" y="1066800"/>
            <a:chExt cx="7451711" cy="5105400"/>
          </a:xfrm>
        </p:grpSpPr>
        <p:pic>
          <p:nvPicPr>
            <p:cNvPr id="7" name="Picture 6">
              <a:extLst>
                <a:ext uri="{FF2B5EF4-FFF2-40B4-BE49-F238E27FC236}">
                  <a16:creationId xmlns="" xmlns:a16="http://schemas.microsoft.com/office/drawing/2014/main" id="{6FCD0F8A-D6A7-40D3-A93D-DC5374601BA3}"/>
                </a:ext>
              </a:extLst>
            </p:cNvPr>
            <p:cNvPicPr>
              <a:picLocks noChangeAspect="1"/>
            </p:cNvPicPr>
            <p:nvPr/>
          </p:nvPicPr>
          <p:blipFill>
            <a:blip r:embed="rId3"/>
            <a:stretch>
              <a:fillRect/>
            </a:stretch>
          </p:blipFill>
          <p:spPr>
            <a:xfrm>
              <a:off x="914400" y="1066800"/>
              <a:ext cx="7451711" cy="5105400"/>
            </a:xfrm>
            <a:prstGeom prst="rect">
              <a:avLst/>
            </a:prstGeom>
          </p:spPr>
        </p:pic>
        <p:sp>
          <p:nvSpPr>
            <p:cNvPr id="6" name="Rectangle 3">
              <a:extLst>
                <a:ext uri="{FF2B5EF4-FFF2-40B4-BE49-F238E27FC236}">
                  <a16:creationId xmlns="" xmlns:a16="http://schemas.microsoft.com/office/drawing/2014/main" id="{C76725EF-D81E-4CB3-8E00-1090862046C1}"/>
                </a:ext>
              </a:extLst>
            </p:cNvPr>
            <p:cNvSpPr>
              <a:spLocks noChangeArrowheads="1"/>
            </p:cNvSpPr>
            <p:nvPr/>
          </p:nvSpPr>
          <p:spPr bwMode="auto">
            <a:xfrm>
              <a:off x="2057400" y="2281866"/>
              <a:ext cx="3124200" cy="3890334"/>
            </a:xfrm>
            <a:prstGeom prst="rect">
              <a:avLst/>
            </a:prstGeom>
            <a:noFill/>
            <a:ln w="508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C00000"/>
                </a:solidFill>
              </a:endParaRPr>
            </a:p>
          </p:txBody>
        </p:sp>
      </p:grpSp>
      <p:sp>
        <p:nvSpPr>
          <p:cNvPr id="9" name="Rectangle 8">
            <a:extLst>
              <a:ext uri="{FF2B5EF4-FFF2-40B4-BE49-F238E27FC236}">
                <a16:creationId xmlns="" xmlns:a16="http://schemas.microsoft.com/office/drawing/2014/main" id="{05C77820-8F9A-489A-89EA-9466C2DDF14F}"/>
              </a:ext>
            </a:extLst>
          </p:cNvPr>
          <p:cNvSpPr/>
          <p:nvPr/>
        </p:nvSpPr>
        <p:spPr>
          <a:xfrm>
            <a:off x="2428861" y="1371118"/>
            <a:ext cx="1781189" cy="784830"/>
          </a:xfrm>
          <a:prstGeom prst="rect">
            <a:avLst/>
          </a:prstGeom>
          <a:solidFill>
            <a:schemeClr val="bg1"/>
          </a:solidFill>
          <a:ln>
            <a:solidFill>
              <a:srgbClr val="D23A45"/>
            </a:solidFill>
          </a:ln>
        </p:spPr>
        <p:txBody>
          <a:bodyPr wrap="square">
            <a:spAutoFit/>
          </a:bodyPr>
          <a:lstStyle/>
          <a:p>
            <a:pPr algn="ctr"/>
            <a:r>
              <a:rPr lang="en-US" sz="1500" b="1" dirty="0">
                <a:solidFill>
                  <a:srgbClr val="1F344B"/>
                </a:solidFill>
                <a:latin typeface="Arial" pitchFamily="34" charset="0"/>
                <a:cs typeface="Arial" pitchFamily="34" charset="0"/>
              </a:rPr>
              <a:t>Weeks </a:t>
            </a:r>
            <a:r>
              <a:rPr lang="en-US" sz="1500" b="1" dirty="0" smtClean="0">
                <a:solidFill>
                  <a:srgbClr val="1F344B"/>
                </a:solidFill>
                <a:latin typeface="Arial" pitchFamily="34" charset="0"/>
                <a:cs typeface="Arial" pitchFamily="34" charset="0"/>
              </a:rPr>
              <a:t>3-8: </a:t>
            </a:r>
          </a:p>
          <a:p>
            <a:pPr algn="ctr"/>
            <a:r>
              <a:rPr lang="en-US" sz="1500" dirty="0" smtClean="0">
                <a:solidFill>
                  <a:srgbClr val="1F344B"/>
                </a:solidFill>
                <a:latin typeface="Arial" pitchFamily="34" charset="0"/>
                <a:cs typeface="Arial" pitchFamily="34" charset="0"/>
              </a:rPr>
              <a:t>most </a:t>
            </a:r>
            <a:r>
              <a:rPr lang="en-US" sz="1500" dirty="0">
                <a:solidFill>
                  <a:srgbClr val="1F344B"/>
                </a:solidFill>
                <a:latin typeface="Arial" pitchFamily="34" charset="0"/>
                <a:cs typeface="Arial" pitchFamily="34" charset="0"/>
              </a:rPr>
              <a:t>sensitive </a:t>
            </a:r>
            <a:r>
              <a:rPr lang="en-US" sz="1500" dirty="0" smtClean="0">
                <a:solidFill>
                  <a:srgbClr val="1F344B"/>
                </a:solidFill>
                <a:latin typeface="Arial" pitchFamily="34" charset="0"/>
                <a:cs typeface="Arial" pitchFamily="34" charset="0"/>
              </a:rPr>
              <a:t>to </a:t>
            </a:r>
            <a:r>
              <a:rPr lang="en-US" sz="1500" dirty="0">
                <a:solidFill>
                  <a:srgbClr val="1F344B"/>
                </a:solidFill>
                <a:latin typeface="Arial" pitchFamily="34" charset="0"/>
                <a:cs typeface="Arial" pitchFamily="34" charset="0"/>
              </a:rPr>
              <a:t>teratogens</a:t>
            </a:r>
          </a:p>
        </p:txBody>
      </p:sp>
      <p:sp>
        <p:nvSpPr>
          <p:cNvPr id="11" name="TextBox 10"/>
          <p:cNvSpPr txBox="1"/>
          <p:nvPr/>
        </p:nvSpPr>
        <p:spPr>
          <a:xfrm>
            <a:off x="152400" y="6375400"/>
            <a:ext cx="3911600" cy="369332"/>
          </a:xfrm>
          <a:prstGeom prst="rect">
            <a:avLst/>
          </a:prstGeom>
          <a:noFill/>
        </p:spPr>
        <p:txBody>
          <a:bodyPr wrap="square" rtlCol="0">
            <a:spAutoFit/>
          </a:bodyPr>
          <a:lstStyle/>
          <a:p>
            <a:r>
              <a:rPr lang="en-US" dirty="0" smtClean="0">
                <a:solidFill>
                  <a:schemeClr val="bg1"/>
                </a:solidFill>
              </a:rPr>
              <a:t>Lynne </a:t>
            </a:r>
            <a:r>
              <a:rPr lang="en-US" dirty="0" err="1" smtClean="0">
                <a:solidFill>
                  <a:schemeClr val="bg1"/>
                </a:solidFill>
              </a:rPr>
              <a:t>Mofenson</a:t>
            </a:r>
            <a:r>
              <a:rPr lang="en-US" dirty="0" smtClean="0">
                <a:solidFill>
                  <a:schemeClr val="bg1"/>
                </a:solidFill>
              </a:rPr>
              <a:t>, 2018</a:t>
            </a:r>
            <a:endParaRPr lang="en-US" dirty="0">
              <a:solidFill>
                <a:schemeClr val="bg1"/>
              </a:solidFill>
            </a:endParaRPr>
          </a:p>
        </p:txBody>
      </p:sp>
      <p:sp>
        <p:nvSpPr>
          <p:cNvPr id="13" name="Title 1"/>
          <p:cNvSpPr>
            <a:spLocks noGrp="1"/>
          </p:cNvSpPr>
          <p:nvPr>
            <p:ph type="title"/>
          </p:nvPr>
        </p:nvSpPr>
        <p:spPr>
          <a:xfrm>
            <a:off x="457200" y="274638"/>
            <a:ext cx="8229600" cy="1143000"/>
          </a:xfrm>
        </p:spPr>
        <p:txBody>
          <a:bodyPr>
            <a:normAutofit fontScale="90000"/>
          </a:bodyPr>
          <a:lstStyle/>
          <a:p>
            <a:r>
              <a:rPr lang="en-ZW" dirty="0" smtClean="0"/>
              <a:t>Toxicity important in early pregnancy </a:t>
            </a:r>
            <a:r>
              <a:rPr lang="en-ZW" sz="3600" dirty="0"/>
              <a:t/>
            </a:r>
            <a:br>
              <a:rPr lang="en-ZW" sz="3600" dirty="0"/>
            </a:br>
            <a:r>
              <a:rPr lang="en-ZW" sz="3600" dirty="0" smtClean="0"/>
              <a:t>- often before realising she’s pregnant</a:t>
            </a:r>
            <a:endParaRPr lang="en-ZW" sz="3600" dirty="0"/>
          </a:p>
        </p:txBody>
      </p:sp>
    </p:spTree>
    <p:extLst>
      <p:ext uri="{BB962C8B-B14F-4D97-AF65-F5344CB8AC3E}">
        <p14:creationId xmlns:p14="http://schemas.microsoft.com/office/powerpoint/2010/main" val="927161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Physiological changes in later pregnancy could affect ARV drug levels</a:t>
            </a:r>
            <a:endParaRPr lang="en-ZW" dirty="0"/>
          </a:p>
        </p:txBody>
      </p:sp>
      <p:pic>
        <p:nvPicPr>
          <p:cNvPr id="5" name="Content Placeholder 4"/>
          <p:cNvPicPr>
            <a:picLocks noGrp="1" noChangeAspect="1"/>
          </p:cNvPicPr>
          <p:nvPr>
            <p:ph sz="half" idx="1"/>
          </p:nvPr>
        </p:nvPicPr>
        <p:blipFill>
          <a:blip r:embed="rId3"/>
          <a:stretch>
            <a:fillRect/>
          </a:stretch>
        </p:blipFill>
        <p:spPr>
          <a:xfrm>
            <a:off x="454511" y="1600201"/>
            <a:ext cx="4043977" cy="4525962"/>
          </a:xfrm>
          <a:prstGeom prst="rect">
            <a:avLst/>
          </a:prstGeom>
        </p:spPr>
      </p:pic>
      <p:sp>
        <p:nvSpPr>
          <p:cNvPr id="6" name="TextBox 5"/>
          <p:cNvSpPr txBox="1"/>
          <p:nvPr/>
        </p:nvSpPr>
        <p:spPr>
          <a:xfrm>
            <a:off x="185796" y="6308726"/>
            <a:ext cx="4312692" cy="369332"/>
          </a:xfrm>
          <a:prstGeom prst="rect">
            <a:avLst/>
          </a:prstGeom>
          <a:noFill/>
        </p:spPr>
        <p:txBody>
          <a:bodyPr wrap="square" rtlCol="0">
            <a:spAutoFit/>
          </a:bodyPr>
          <a:lstStyle/>
          <a:p>
            <a:r>
              <a:rPr lang="en-ZW" dirty="0" smtClean="0">
                <a:solidFill>
                  <a:schemeClr val="bg1"/>
                </a:solidFill>
              </a:rPr>
              <a:t>Anderson, </a:t>
            </a:r>
            <a:r>
              <a:rPr lang="en-ZW" dirty="0" err="1" smtClean="0">
                <a:solidFill>
                  <a:schemeClr val="bg1"/>
                </a:solidFill>
              </a:rPr>
              <a:t>Clin</a:t>
            </a:r>
            <a:r>
              <a:rPr lang="en-ZW" dirty="0" smtClean="0">
                <a:solidFill>
                  <a:schemeClr val="bg1"/>
                </a:solidFill>
              </a:rPr>
              <a:t> </a:t>
            </a:r>
            <a:r>
              <a:rPr lang="en-ZW" dirty="0" err="1" smtClean="0">
                <a:solidFill>
                  <a:schemeClr val="bg1"/>
                </a:solidFill>
              </a:rPr>
              <a:t>Pharmakokinetics</a:t>
            </a:r>
            <a:r>
              <a:rPr lang="en-ZW" dirty="0" smtClean="0">
                <a:solidFill>
                  <a:schemeClr val="bg1"/>
                </a:solidFill>
              </a:rPr>
              <a:t> 2005</a:t>
            </a:r>
            <a:endParaRPr lang="en-ZW" dirty="0">
              <a:solidFill>
                <a:schemeClr val="bg1"/>
              </a:solidFill>
            </a:endParaRPr>
          </a:p>
        </p:txBody>
      </p:sp>
      <p:sp>
        <p:nvSpPr>
          <p:cNvPr id="7" name="Text Box 6"/>
          <p:cNvSpPr txBox="1">
            <a:spLocks noChangeArrowheads="1"/>
          </p:cNvSpPr>
          <p:nvPr/>
        </p:nvSpPr>
        <p:spPr bwMode="auto">
          <a:xfrm>
            <a:off x="4794300" y="1600201"/>
            <a:ext cx="2545924" cy="1323438"/>
          </a:xfrm>
          <a:prstGeom prst="rect">
            <a:avLst/>
          </a:prstGeom>
          <a:noFill/>
          <a:ln w="9525">
            <a:noFill/>
            <a:miter lim="800000"/>
            <a:headEnd/>
            <a:tailEnd/>
          </a:ln>
          <a:effectLst/>
        </p:spPr>
        <p:txBody>
          <a:bodyPr wrap="square">
            <a:spAutoFit/>
          </a:bodyPr>
          <a:lstStyle/>
          <a:p>
            <a:r>
              <a:rPr lang="en-US" sz="1600" b="1" dirty="0">
                <a:solidFill>
                  <a:srgbClr val="E31836"/>
                </a:solidFill>
                <a:latin typeface="Arial" charset="0"/>
              </a:rPr>
              <a:t>Absorption</a:t>
            </a:r>
            <a:endParaRPr lang="en-US" sz="1600" dirty="0">
              <a:solidFill>
                <a:srgbClr val="000000"/>
              </a:solidFill>
              <a:latin typeface="Arial" charset="0"/>
            </a:endParaRPr>
          </a:p>
          <a:p>
            <a:pPr>
              <a:buFontTx/>
              <a:buChar char="•"/>
            </a:pPr>
            <a:r>
              <a:rPr lang="en-US" sz="1600" dirty="0">
                <a:solidFill>
                  <a:srgbClr val="000000"/>
                </a:solidFill>
                <a:latin typeface="Arial" charset="0"/>
                <a:sym typeface="Symbol" pitchFamily="18" charset="2"/>
              </a:rPr>
              <a:t>   GI motility</a:t>
            </a:r>
          </a:p>
          <a:p>
            <a:pPr>
              <a:buFontTx/>
              <a:buChar char="•"/>
            </a:pPr>
            <a:r>
              <a:rPr lang="en-US" sz="1600" dirty="0">
                <a:solidFill>
                  <a:srgbClr val="000000"/>
                </a:solidFill>
                <a:latin typeface="Arial" charset="0"/>
                <a:sym typeface="Symbol" pitchFamily="18" charset="2"/>
              </a:rPr>
              <a:t>  delayed GI emptying</a:t>
            </a:r>
          </a:p>
          <a:p>
            <a:pPr>
              <a:buFontTx/>
              <a:buChar char="•"/>
            </a:pPr>
            <a:r>
              <a:rPr lang="en-US" sz="1600" dirty="0">
                <a:solidFill>
                  <a:srgbClr val="000000"/>
                </a:solidFill>
                <a:latin typeface="Arial" charset="0"/>
                <a:sym typeface="Symbol" pitchFamily="18" charset="2"/>
              </a:rPr>
              <a:t>   gastric acid secretion</a:t>
            </a:r>
          </a:p>
          <a:p>
            <a:pPr>
              <a:buFontTx/>
              <a:buChar char="•"/>
            </a:pPr>
            <a:r>
              <a:rPr lang="en-US" sz="1600" dirty="0">
                <a:solidFill>
                  <a:srgbClr val="000000"/>
                </a:solidFill>
                <a:latin typeface="Arial" charset="0"/>
                <a:sym typeface="Symbol" pitchFamily="18" charset="2"/>
              </a:rPr>
              <a:t>  altered transporters</a:t>
            </a:r>
          </a:p>
        </p:txBody>
      </p:sp>
      <p:sp>
        <p:nvSpPr>
          <p:cNvPr id="8" name="Rectangle 7"/>
          <p:cNvSpPr>
            <a:spLocks noChangeArrowheads="1"/>
          </p:cNvSpPr>
          <p:nvPr/>
        </p:nvSpPr>
        <p:spPr bwMode="auto">
          <a:xfrm>
            <a:off x="4790672" y="2879041"/>
            <a:ext cx="2489784" cy="1815881"/>
          </a:xfrm>
          <a:prstGeom prst="rect">
            <a:avLst/>
          </a:prstGeom>
          <a:noFill/>
          <a:ln w="9525">
            <a:noFill/>
            <a:miter lim="800000"/>
            <a:headEnd/>
            <a:tailEnd/>
          </a:ln>
          <a:effectLst/>
        </p:spPr>
        <p:txBody>
          <a:bodyPr wrap="none">
            <a:spAutoFit/>
          </a:bodyPr>
          <a:lstStyle/>
          <a:p>
            <a:r>
              <a:rPr lang="en-US" sz="1600" b="1" dirty="0">
                <a:solidFill>
                  <a:srgbClr val="E31836"/>
                </a:solidFill>
                <a:latin typeface="Arial" charset="0"/>
              </a:rPr>
              <a:t>Distribution</a:t>
            </a:r>
            <a:endParaRPr lang="en-US" sz="1600" dirty="0">
              <a:solidFill>
                <a:srgbClr val="000000"/>
              </a:solidFill>
              <a:latin typeface="Arial" charset="0"/>
            </a:endParaRPr>
          </a:p>
          <a:p>
            <a:pPr>
              <a:buFontTx/>
              <a:buChar char="•"/>
            </a:pPr>
            <a:r>
              <a:rPr lang="en-US" sz="1600" dirty="0">
                <a:solidFill>
                  <a:srgbClr val="000000"/>
                </a:solidFill>
                <a:latin typeface="Arial" charset="0"/>
                <a:sym typeface="Symbol" pitchFamily="18" charset="2"/>
              </a:rPr>
              <a:t>   total body fluid </a:t>
            </a:r>
          </a:p>
          <a:p>
            <a:pPr>
              <a:buFontTx/>
              <a:buChar char="•"/>
            </a:pPr>
            <a:r>
              <a:rPr lang="en-US" sz="1600" dirty="0">
                <a:solidFill>
                  <a:srgbClr val="000000"/>
                </a:solidFill>
                <a:latin typeface="Arial" charset="0"/>
                <a:sym typeface="Symbol" pitchFamily="18" charset="2"/>
              </a:rPr>
              <a:t>   blood/plasma volume</a:t>
            </a:r>
          </a:p>
          <a:p>
            <a:pPr>
              <a:buFontTx/>
              <a:buChar char="•"/>
            </a:pPr>
            <a:r>
              <a:rPr lang="en-US" sz="1600" dirty="0">
                <a:solidFill>
                  <a:srgbClr val="000000"/>
                </a:solidFill>
                <a:latin typeface="Arial" charset="0"/>
                <a:sym typeface="Symbol" pitchFamily="18" charset="2"/>
              </a:rPr>
              <a:t>   body fat (3-10kg)</a:t>
            </a:r>
          </a:p>
          <a:p>
            <a:pPr>
              <a:buFontTx/>
              <a:buChar char="•"/>
            </a:pPr>
            <a:r>
              <a:rPr lang="en-US" sz="1600" dirty="0">
                <a:solidFill>
                  <a:srgbClr val="000000"/>
                </a:solidFill>
                <a:latin typeface="Arial" charset="0"/>
                <a:sym typeface="Symbol" pitchFamily="18" charset="2"/>
              </a:rPr>
              <a:t>   altered protein binding</a:t>
            </a:r>
          </a:p>
          <a:p>
            <a:pPr>
              <a:buFontTx/>
              <a:buChar char="•"/>
            </a:pPr>
            <a:r>
              <a:rPr lang="en-US" sz="1600" dirty="0">
                <a:solidFill>
                  <a:srgbClr val="000000"/>
                </a:solidFill>
                <a:latin typeface="Arial" charset="0"/>
                <a:sym typeface="Symbol" pitchFamily="18" charset="2"/>
              </a:rPr>
              <a:t>   altered transporters</a:t>
            </a:r>
          </a:p>
          <a:p>
            <a:pPr>
              <a:buFontTx/>
              <a:buChar char="•"/>
            </a:pPr>
            <a:endParaRPr lang="en-US" sz="1600" dirty="0">
              <a:solidFill>
                <a:srgbClr val="000000"/>
              </a:solidFill>
              <a:latin typeface="Arial" charset="0"/>
            </a:endParaRPr>
          </a:p>
        </p:txBody>
      </p:sp>
      <p:sp>
        <p:nvSpPr>
          <p:cNvPr id="9" name="Rectangle 8"/>
          <p:cNvSpPr>
            <a:spLocks noChangeArrowheads="1"/>
          </p:cNvSpPr>
          <p:nvPr/>
        </p:nvSpPr>
        <p:spPr bwMode="auto">
          <a:xfrm>
            <a:off x="4790672" y="4355407"/>
            <a:ext cx="3105337" cy="1384995"/>
          </a:xfrm>
          <a:prstGeom prst="rect">
            <a:avLst/>
          </a:prstGeom>
          <a:noFill/>
          <a:ln w="9525">
            <a:noFill/>
            <a:miter lim="800000"/>
            <a:headEnd/>
            <a:tailEnd/>
          </a:ln>
          <a:effectLst/>
        </p:spPr>
        <p:txBody>
          <a:bodyPr wrap="none">
            <a:spAutoFit/>
          </a:bodyPr>
          <a:lstStyle/>
          <a:p>
            <a:r>
              <a:rPr lang="en-US" sz="1600" b="1" dirty="0">
                <a:solidFill>
                  <a:srgbClr val="E31836"/>
                </a:solidFill>
                <a:latin typeface="Arial" charset="0"/>
              </a:rPr>
              <a:t>Metabolism and Elimination</a:t>
            </a:r>
            <a:endParaRPr lang="en-US" sz="1600" dirty="0">
              <a:solidFill>
                <a:srgbClr val="000000"/>
              </a:solidFill>
              <a:latin typeface="Arial" charset="0"/>
            </a:endParaRPr>
          </a:p>
          <a:p>
            <a:pPr>
              <a:buFontTx/>
              <a:buChar char="•"/>
            </a:pPr>
            <a:r>
              <a:rPr lang="en-US" sz="1600" dirty="0">
                <a:solidFill>
                  <a:srgbClr val="000000"/>
                </a:solidFill>
                <a:latin typeface="Arial" charset="0"/>
                <a:sym typeface="Symbol" pitchFamily="18" charset="2"/>
              </a:rPr>
              <a:t>   hepatic and renal blood flow</a:t>
            </a:r>
          </a:p>
          <a:p>
            <a:pPr>
              <a:buFontTx/>
              <a:buChar char="•"/>
            </a:pPr>
            <a:r>
              <a:rPr lang="en-US" sz="1600" dirty="0">
                <a:solidFill>
                  <a:srgbClr val="000000"/>
                </a:solidFill>
                <a:latin typeface="Arial" charset="0"/>
                <a:sym typeface="Symbol" pitchFamily="18" charset="2"/>
              </a:rPr>
              <a:t>    CYP450 activity</a:t>
            </a:r>
          </a:p>
          <a:p>
            <a:pPr>
              <a:buFontTx/>
              <a:buChar char="•"/>
            </a:pPr>
            <a:r>
              <a:rPr lang="en-US" sz="1600" dirty="0">
                <a:solidFill>
                  <a:srgbClr val="000000"/>
                </a:solidFill>
                <a:latin typeface="Arial" charset="0"/>
                <a:sym typeface="Symbol" pitchFamily="18" charset="2"/>
              </a:rPr>
              <a:t>  altered transporters</a:t>
            </a:r>
            <a:endParaRPr lang="en-US" sz="1600" dirty="0">
              <a:solidFill>
                <a:srgbClr val="000000"/>
              </a:solidFill>
              <a:latin typeface="Arial" charset="0"/>
            </a:endParaRPr>
          </a:p>
          <a:p>
            <a:pPr>
              <a:buFontTx/>
              <a:buChar char="•"/>
            </a:pPr>
            <a:endParaRPr lang="en-US" sz="2000" dirty="0">
              <a:solidFill>
                <a:srgbClr val="000000"/>
              </a:solidFill>
              <a:latin typeface="Arial" charset="0"/>
              <a:sym typeface="Symbol" pitchFamily="18" charset="2"/>
            </a:endParaRPr>
          </a:p>
        </p:txBody>
      </p:sp>
      <p:sp>
        <p:nvSpPr>
          <p:cNvPr id="10" name="Content Placeholder 3"/>
          <p:cNvSpPr>
            <a:spLocks noGrp="1"/>
          </p:cNvSpPr>
          <p:nvPr>
            <p:ph sz="half" idx="2"/>
          </p:nvPr>
        </p:nvSpPr>
        <p:spPr>
          <a:xfrm>
            <a:off x="4790672" y="5383228"/>
            <a:ext cx="4038600" cy="956359"/>
          </a:xfrm>
        </p:spPr>
        <p:txBody>
          <a:bodyPr>
            <a:normAutofit/>
          </a:bodyPr>
          <a:lstStyle/>
          <a:p>
            <a:pPr marL="0" indent="0">
              <a:buNone/>
            </a:pPr>
            <a:r>
              <a:rPr lang="en-US" sz="1600" b="1" dirty="0" smtClean="0">
                <a:solidFill>
                  <a:srgbClr val="E31836"/>
                </a:solidFill>
                <a:latin typeface="Arial" charset="0"/>
              </a:rPr>
              <a:t>Example</a:t>
            </a:r>
            <a:endParaRPr lang="en-US" sz="1600" b="1" dirty="0">
              <a:solidFill>
                <a:srgbClr val="E31836"/>
              </a:solidFill>
              <a:latin typeface="Arial" charset="0"/>
            </a:endParaRPr>
          </a:p>
          <a:p>
            <a:r>
              <a:rPr lang="en-US" sz="1600" dirty="0" smtClean="0">
                <a:solidFill>
                  <a:srgbClr val="000000"/>
                </a:solidFill>
                <a:latin typeface="Arial" charset="0"/>
              </a:rPr>
              <a:t>TFV </a:t>
            </a:r>
            <a:r>
              <a:rPr lang="en-US" sz="1600" dirty="0">
                <a:solidFill>
                  <a:srgbClr val="000000"/>
                </a:solidFill>
                <a:latin typeface="Arial" charset="0"/>
              </a:rPr>
              <a:t>levels 20-33%</a:t>
            </a:r>
            <a:r>
              <a:rPr lang="en-ZW" sz="1600" dirty="0">
                <a:solidFill>
                  <a:srgbClr val="000000"/>
                </a:solidFill>
                <a:latin typeface="Arial" charset="0"/>
              </a:rPr>
              <a:t>↓</a:t>
            </a:r>
            <a:r>
              <a:rPr lang="en-US" sz="1600" dirty="0">
                <a:solidFill>
                  <a:srgbClr val="000000"/>
                </a:solidFill>
                <a:latin typeface="Arial" charset="0"/>
              </a:rPr>
              <a:t> during pregnancy</a:t>
            </a:r>
          </a:p>
          <a:p>
            <a:pPr marL="0" indent="0">
              <a:buNone/>
            </a:pPr>
            <a:endParaRPr lang="en-ZW" sz="1800" dirty="0"/>
          </a:p>
        </p:txBody>
      </p:sp>
      <p:sp>
        <p:nvSpPr>
          <p:cNvPr id="3" name="TextBox 2"/>
          <p:cNvSpPr txBox="1"/>
          <p:nvPr/>
        </p:nvSpPr>
        <p:spPr>
          <a:xfrm>
            <a:off x="1834650" y="2445459"/>
            <a:ext cx="5969480" cy="1015663"/>
          </a:xfrm>
          <a:prstGeom prst="rect">
            <a:avLst/>
          </a:prstGeom>
          <a:solidFill>
            <a:srgbClr val="E52750"/>
          </a:solidFill>
        </p:spPr>
        <p:txBody>
          <a:bodyPr wrap="square" rtlCol="0">
            <a:spAutoFit/>
          </a:bodyPr>
          <a:lstStyle/>
          <a:p>
            <a:pPr algn="ctr"/>
            <a:r>
              <a:rPr lang="en-ZW" sz="6000" b="1" dirty="0" smtClean="0">
                <a:solidFill>
                  <a:schemeClr val="tx2"/>
                </a:solidFill>
              </a:rPr>
              <a:t>IMPAACT P1026s</a:t>
            </a:r>
            <a:endParaRPr lang="en-ZW" sz="6000" b="1" dirty="0">
              <a:solidFill>
                <a:schemeClr val="tx2"/>
              </a:solidFill>
            </a:endParaRPr>
          </a:p>
        </p:txBody>
      </p:sp>
    </p:spTree>
    <p:extLst>
      <p:ext uri="{BB962C8B-B14F-4D97-AF65-F5344CB8AC3E}">
        <p14:creationId xmlns:p14="http://schemas.microsoft.com/office/powerpoint/2010/main" val="6091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uiExpand="1" build="p"/>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ARVs may increase risk of adverse pregnancy outcome</a:t>
            </a:r>
            <a:endParaRPr lang="en-ZW" dirty="0"/>
          </a:p>
        </p:txBody>
      </p:sp>
      <p:sp>
        <p:nvSpPr>
          <p:cNvPr id="3" name="Content Placeholder 2"/>
          <p:cNvSpPr>
            <a:spLocks noGrp="1"/>
          </p:cNvSpPr>
          <p:nvPr>
            <p:ph idx="1"/>
          </p:nvPr>
        </p:nvSpPr>
        <p:spPr/>
        <p:txBody>
          <a:bodyPr>
            <a:normAutofit/>
          </a:bodyPr>
          <a:lstStyle/>
          <a:p>
            <a:r>
              <a:rPr lang="en-ZW" dirty="0" smtClean="0"/>
              <a:t>Preterm delivery</a:t>
            </a:r>
          </a:p>
          <a:p>
            <a:r>
              <a:rPr lang="en-ZW" dirty="0" err="1" smtClean="0"/>
              <a:t>Fetal</a:t>
            </a:r>
            <a:r>
              <a:rPr lang="en-ZW" dirty="0"/>
              <a:t> </a:t>
            </a:r>
            <a:r>
              <a:rPr lang="en-ZW" dirty="0" smtClean="0"/>
              <a:t>loss/stillbirth</a:t>
            </a:r>
            <a:endParaRPr lang="en-ZW" dirty="0" smtClean="0"/>
          </a:p>
          <a:p>
            <a:r>
              <a:rPr lang="en-ZW" dirty="0" smtClean="0"/>
              <a:t>Low </a:t>
            </a:r>
            <a:r>
              <a:rPr lang="en-ZW" dirty="0"/>
              <a:t>birth </a:t>
            </a:r>
            <a:r>
              <a:rPr lang="en-ZW" dirty="0" smtClean="0"/>
              <a:t>weight</a:t>
            </a:r>
          </a:p>
          <a:p>
            <a:r>
              <a:rPr lang="en-ZW" dirty="0" smtClean="0"/>
              <a:t>Neonatal </a:t>
            </a:r>
            <a:r>
              <a:rPr lang="en-ZW" dirty="0" smtClean="0"/>
              <a:t>death</a:t>
            </a:r>
          </a:p>
          <a:p>
            <a:r>
              <a:rPr lang="en-ZW" dirty="0" smtClean="0"/>
              <a:t>Infant anaemia</a:t>
            </a:r>
          </a:p>
          <a:p>
            <a:r>
              <a:rPr lang="en-ZW" dirty="0" smtClean="0"/>
              <a:t>Lactic </a:t>
            </a:r>
            <a:r>
              <a:rPr lang="en-ZW" dirty="0"/>
              <a:t>acidosis</a:t>
            </a:r>
          </a:p>
          <a:p>
            <a:endParaRPr lang="en-ZW" dirty="0"/>
          </a:p>
        </p:txBody>
      </p:sp>
      <p:pic>
        <p:nvPicPr>
          <p:cNvPr id="4" name="Picture 3"/>
          <p:cNvPicPr>
            <a:picLocks noChangeAspect="1"/>
          </p:cNvPicPr>
          <p:nvPr/>
        </p:nvPicPr>
        <p:blipFill>
          <a:blip r:embed="rId3"/>
          <a:stretch>
            <a:fillRect/>
          </a:stretch>
        </p:blipFill>
        <p:spPr>
          <a:xfrm>
            <a:off x="5189003" y="1600200"/>
            <a:ext cx="3866188" cy="1249363"/>
          </a:xfrm>
          <a:prstGeom prst="rect">
            <a:avLst/>
          </a:prstGeom>
        </p:spPr>
      </p:pic>
      <p:pic>
        <p:nvPicPr>
          <p:cNvPr id="5" name="Picture 4"/>
          <p:cNvPicPr>
            <a:picLocks noChangeAspect="1"/>
          </p:cNvPicPr>
          <p:nvPr/>
        </p:nvPicPr>
        <p:blipFill>
          <a:blip r:embed="rId4"/>
          <a:stretch>
            <a:fillRect/>
          </a:stretch>
        </p:blipFill>
        <p:spPr>
          <a:xfrm>
            <a:off x="5176124" y="3068506"/>
            <a:ext cx="3866188" cy="1466269"/>
          </a:xfrm>
          <a:prstGeom prst="rect">
            <a:avLst/>
          </a:prstGeom>
        </p:spPr>
      </p:pic>
      <p:pic>
        <p:nvPicPr>
          <p:cNvPr id="6" name="Picture 5"/>
          <p:cNvPicPr>
            <a:picLocks noChangeAspect="1"/>
          </p:cNvPicPr>
          <p:nvPr/>
        </p:nvPicPr>
        <p:blipFill>
          <a:blip r:embed="rId5"/>
          <a:stretch>
            <a:fillRect/>
          </a:stretch>
        </p:blipFill>
        <p:spPr>
          <a:xfrm>
            <a:off x="3364302" y="4890091"/>
            <a:ext cx="5779698" cy="1287955"/>
          </a:xfrm>
          <a:prstGeom prst="rect">
            <a:avLst/>
          </a:prstGeom>
        </p:spPr>
      </p:pic>
      <p:pic>
        <p:nvPicPr>
          <p:cNvPr id="7" name="Picture 6"/>
          <p:cNvPicPr>
            <a:picLocks noChangeAspect="1"/>
          </p:cNvPicPr>
          <p:nvPr/>
        </p:nvPicPr>
        <p:blipFill>
          <a:blip r:embed="rId6"/>
          <a:stretch>
            <a:fillRect/>
          </a:stretch>
        </p:blipFill>
        <p:spPr>
          <a:xfrm>
            <a:off x="7753350" y="5386891"/>
            <a:ext cx="933450" cy="733425"/>
          </a:xfrm>
          <a:prstGeom prst="rect">
            <a:avLst/>
          </a:prstGeom>
        </p:spPr>
      </p:pic>
    </p:spTree>
    <p:extLst>
      <p:ext uri="{BB962C8B-B14F-4D97-AF65-F5344CB8AC3E}">
        <p14:creationId xmlns:p14="http://schemas.microsoft.com/office/powerpoint/2010/main" val="4097551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120" y="904739"/>
            <a:ext cx="6712680" cy="4525963"/>
          </a:xfrm>
        </p:spPr>
        <p:txBody>
          <a:bodyPr/>
          <a:lstStyle/>
          <a:p>
            <a:pPr marL="0" indent="0">
              <a:buNone/>
            </a:pPr>
            <a:r>
              <a:rPr lang="en-US" dirty="0" smtClean="0"/>
              <a:t>“…..although </a:t>
            </a:r>
            <a:r>
              <a:rPr lang="en-US" dirty="0"/>
              <a:t>ART has great benefits, including prevention of perinatal transmission and saving mothers’ lives, surveillance systems to enable early detection of signals of potential adverse effects are needed to assess safety of new drugs in pregnancy and women of childbearing age</a:t>
            </a:r>
            <a:r>
              <a:rPr lang="en-US" dirty="0" smtClean="0"/>
              <a:t>.”</a:t>
            </a:r>
            <a:endParaRPr lang="en-ZW" dirty="0"/>
          </a:p>
        </p:txBody>
      </p:sp>
      <p:pic>
        <p:nvPicPr>
          <p:cNvPr id="4" name="Picture 3"/>
          <p:cNvPicPr>
            <a:picLocks noChangeAspect="1"/>
          </p:cNvPicPr>
          <p:nvPr/>
        </p:nvPicPr>
        <p:blipFill>
          <a:blip r:embed="rId3"/>
          <a:stretch>
            <a:fillRect/>
          </a:stretch>
        </p:blipFill>
        <p:spPr>
          <a:xfrm>
            <a:off x="791447" y="5507038"/>
            <a:ext cx="5629275" cy="619125"/>
          </a:xfrm>
          <a:prstGeom prst="rect">
            <a:avLst/>
          </a:prstGeom>
        </p:spPr>
      </p:pic>
      <p:pic>
        <p:nvPicPr>
          <p:cNvPr id="5" name="Picture 4"/>
          <p:cNvPicPr>
            <a:picLocks noChangeAspect="1"/>
          </p:cNvPicPr>
          <p:nvPr/>
        </p:nvPicPr>
        <p:blipFill>
          <a:blip r:embed="rId4"/>
          <a:stretch>
            <a:fillRect/>
          </a:stretch>
        </p:blipFill>
        <p:spPr>
          <a:xfrm>
            <a:off x="3483132" y="6474114"/>
            <a:ext cx="1743075" cy="123825"/>
          </a:xfrm>
          <a:prstGeom prst="rect">
            <a:avLst/>
          </a:prstGeom>
        </p:spPr>
      </p:pic>
      <p:pic>
        <p:nvPicPr>
          <p:cNvPr id="6" name="Picture 5"/>
          <p:cNvPicPr>
            <a:picLocks noChangeAspect="1"/>
          </p:cNvPicPr>
          <p:nvPr/>
        </p:nvPicPr>
        <p:blipFill>
          <a:blip r:embed="rId5"/>
          <a:stretch>
            <a:fillRect/>
          </a:stretch>
        </p:blipFill>
        <p:spPr>
          <a:xfrm>
            <a:off x="791447" y="6259802"/>
            <a:ext cx="2524125" cy="552450"/>
          </a:xfrm>
          <a:prstGeom prst="rect">
            <a:avLst/>
          </a:prstGeom>
        </p:spPr>
      </p:pic>
      <p:pic>
        <p:nvPicPr>
          <p:cNvPr id="7" name="Picture 6">
            <a:extLst>
              <a:ext uri="{FF2B5EF4-FFF2-40B4-BE49-F238E27FC236}">
                <a16:creationId xmlns:a16="http://schemas.microsoft.com/office/drawing/2014/main" xmlns="" id="{9EAD8CF8-EB44-4925-B91F-C29C8A14DD4F}"/>
              </a:ext>
            </a:extLst>
          </p:cNvPr>
          <p:cNvPicPr>
            <a:picLocks noChangeAspect="1"/>
          </p:cNvPicPr>
          <p:nvPr/>
        </p:nvPicPr>
        <p:blipFill rotWithShape="1">
          <a:blip r:embed="rId6">
            <a:extLst>
              <a:ext uri="{28A0092B-C50C-407E-A947-70E740481C1C}">
                <a14:useLocalDpi xmlns:a14="http://schemas.microsoft.com/office/drawing/2010/main" val="0"/>
              </a:ext>
            </a:extLst>
          </a:blip>
          <a:srcRect l="32858" t="6928" r="33237" b="2339"/>
          <a:stretch/>
        </p:blipFill>
        <p:spPr>
          <a:xfrm>
            <a:off x="682348" y="1066450"/>
            <a:ext cx="1291772" cy="3445396"/>
          </a:xfrm>
          <a:prstGeom prst="rect">
            <a:avLst/>
          </a:prstGeom>
        </p:spPr>
      </p:pic>
      <p:sp>
        <p:nvSpPr>
          <p:cNvPr id="8" name="TextBox 7">
            <a:extLst>
              <a:ext uri="{FF2B5EF4-FFF2-40B4-BE49-F238E27FC236}">
                <a16:creationId xmlns:a16="http://schemas.microsoft.com/office/drawing/2014/main" xmlns="" id="{64140293-257E-499B-B6E7-B22914FAECF5}"/>
              </a:ext>
            </a:extLst>
          </p:cNvPr>
          <p:cNvSpPr txBox="1"/>
          <p:nvPr/>
        </p:nvSpPr>
        <p:spPr>
          <a:xfrm>
            <a:off x="729647" y="4511846"/>
            <a:ext cx="1244473" cy="400110"/>
          </a:xfrm>
          <a:prstGeom prst="rect">
            <a:avLst/>
          </a:prstGeom>
          <a:noFill/>
        </p:spPr>
        <p:txBody>
          <a:bodyPr wrap="square" rtlCol="0">
            <a:spAutoFit/>
          </a:bodyPr>
          <a:lstStyle/>
          <a:p>
            <a:pPr algn="ctr"/>
            <a:r>
              <a:rPr lang="en-ZW" sz="1000" dirty="0">
                <a:solidFill>
                  <a:schemeClr val="accent3">
                    <a:lumMod val="75000"/>
                  </a:schemeClr>
                </a:solidFill>
                <a:latin typeface="Abadi" panose="020B0604020202020204" pitchFamily="34" charset="0"/>
              </a:rPr>
              <a:t>Pregnant Woman by </a:t>
            </a:r>
            <a:r>
              <a:rPr lang="en-ZW" sz="1000" dirty="0" err="1">
                <a:solidFill>
                  <a:schemeClr val="accent3">
                    <a:lumMod val="75000"/>
                  </a:schemeClr>
                </a:solidFill>
                <a:latin typeface="Abadi" panose="020B0604020202020204" pitchFamily="34" charset="0"/>
              </a:rPr>
              <a:t>Cuth</a:t>
            </a:r>
            <a:endParaRPr lang="en-ZW" sz="1000" dirty="0">
              <a:solidFill>
                <a:schemeClr val="accent3">
                  <a:lumMod val="75000"/>
                </a:schemeClr>
              </a:solidFill>
              <a:latin typeface="Abadi" panose="020B0604020202020204" pitchFamily="34" charset="0"/>
            </a:endParaRPr>
          </a:p>
        </p:txBody>
      </p:sp>
    </p:spTree>
    <p:extLst>
      <p:ext uri="{BB962C8B-B14F-4D97-AF65-F5344CB8AC3E}">
        <p14:creationId xmlns:p14="http://schemas.microsoft.com/office/powerpoint/2010/main" val="15392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rmAutofit/>
          </a:bodyPr>
          <a:lstStyle/>
          <a:p>
            <a:pPr marL="571500" indent="-571500" algn="l">
              <a:buFont typeface="Arial" panose="020B0604020202020204" pitchFamily="34" charset="0"/>
              <a:buChar char="•"/>
            </a:pPr>
            <a:r>
              <a:rPr lang="en-ZW" sz="3600" dirty="0" smtClean="0"/>
              <a:t>I have no conflict of interest to declare</a:t>
            </a:r>
            <a:endParaRPr lang="en-ZW" sz="3600" dirty="0"/>
          </a:p>
        </p:txBody>
      </p:sp>
      <p:sp>
        <p:nvSpPr>
          <p:cNvPr id="3" name="Slide Number Placeholder 2"/>
          <p:cNvSpPr>
            <a:spLocks noGrp="1"/>
          </p:cNvSpPr>
          <p:nvPr>
            <p:ph type="sldNum" sz="quarter" idx="12"/>
          </p:nvPr>
        </p:nvSpPr>
        <p:spPr/>
        <p:txBody>
          <a:bodyPr/>
          <a:lstStyle/>
          <a:p>
            <a:fld id="{FE480905-123B-43BE-9614-25A024455B77}" type="slidenum">
              <a:rPr lang="en-US" smtClean="0"/>
              <a:pPr/>
              <a:t>2</a:t>
            </a:fld>
            <a:endParaRPr lang="en-US"/>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z="3600" dirty="0" smtClean="0"/>
              <a:t>Disclosures</a:t>
            </a:r>
            <a:endParaRPr lang="en-ZW" sz="3600" dirty="0"/>
          </a:p>
        </p:txBody>
      </p:sp>
    </p:spTree>
    <p:extLst>
      <p:ext uri="{BB962C8B-B14F-4D97-AF65-F5344CB8AC3E}">
        <p14:creationId xmlns:p14="http://schemas.microsoft.com/office/powerpoint/2010/main" val="249979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464" y="2358191"/>
            <a:ext cx="3723736" cy="2800767"/>
          </a:xfrm>
          <a:prstGeom prst="rect">
            <a:avLst/>
          </a:prstGeom>
          <a:noFill/>
        </p:spPr>
        <p:txBody>
          <a:bodyPr wrap="square" rtlCol="0">
            <a:spAutoFit/>
          </a:bodyPr>
          <a:lstStyle/>
          <a:p>
            <a:pPr lvl="0"/>
            <a:r>
              <a:rPr lang="en-ZW" sz="2400" dirty="0" smtClean="0"/>
              <a:t>Conference </a:t>
            </a:r>
            <a:r>
              <a:rPr lang="en-ZW" sz="2400" dirty="0"/>
              <a:t>organisers</a:t>
            </a:r>
          </a:p>
          <a:p>
            <a:pPr lvl="0"/>
            <a:r>
              <a:rPr lang="en-ZW" sz="2400" u="sng" dirty="0" smtClean="0"/>
              <a:t>IMPAACT</a:t>
            </a:r>
          </a:p>
          <a:p>
            <a:r>
              <a:rPr lang="en-ZW" sz="1600" dirty="0"/>
              <a:t>Community Advisory Board</a:t>
            </a:r>
          </a:p>
          <a:p>
            <a:pPr lvl="0"/>
            <a:r>
              <a:rPr lang="en-ZW" sz="1600" dirty="0" smtClean="0"/>
              <a:t>Sharon </a:t>
            </a:r>
            <a:r>
              <a:rPr lang="en-ZW" sz="1600" dirty="0" err="1" smtClean="0"/>
              <a:t>Nachman</a:t>
            </a:r>
            <a:endParaRPr lang="en-ZW" sz="1600" dirty="0" smtClean="0"/>
          </a:p>
          <a:p>
            <a:pPr lvl="0"/>
            <a:r>
              <a:rPr lang="en-ZW" sz="1600" dirty="0" smtClean="0"/>
              <a:t>James McIntyre</a:t>
            </a:r>
          </a:p>
          <a:p>
            <a:pPr lvl="0"/>
            <a:r>
              <a:rPr lang="en-ZW" sz="1600" dirty="0" smtClean="0"/>
              <a:t>Elaine Abrams</a:t>
            </a:r>
          </a:p>
          <a:p>
            <a:pPr lvl="0"/>
            <a:r>
              <a:rPr lang="en-ZW" sz="1600" dirty="0" smtClean="0"/>
              <a:t>Mark </a:t>
            </a:r>
            <a:r>
              <a:rPr lang="en-ZW" sz="1600" dirty="0" err="1" smtClean="0"/>
              <a:t>Mirochnick</a:t>
            </a:r>
            <a:endParaRPr lang="en-ZW" sz="1600" dirty="0" smtClean="0"/>
          </a:p>
          <a:p>
            <a:pPr lvl="0"/>
            <a:r>
              <a:rPr lang="en-ZW" sz="1600" dirty="0" smtClean="0"/>
              <a:t>PROMISE Study Team</a:t>
            </a:r>
          </a:p>
          <a:p>
            <a:pPr lvl="0"/>
            <a:r>
              <a:rPr lang="en-ZW" sz="1600" dirty="0" smtClean="0"/>
              <a:t>IMPAACT 2009 Study Team</a:t>
            </a:r>
          </a:p>
          <a:p>
            <a:pPr lvl="0"/>
            <a:r>
              <a:rPr lang="en-ZW" sz="1600" dirty="0" smtClean="0"/>
              <a:t>IMPAACT 2010 Study Team</a:t>
            </a:r>
          </a:p>
        </p:txBody>
      </p:sp>
      <p:sp>
        <p:nvSpPr>
          <p:cNvPr id="4" name="Title 1"/>
          <p:cNvSpPr txBox="1">
            <a:spLocks/>
          </p:cNvSpPr>
          <p:nvPr/>
        </p:nvSpPr>
        <p:spPr>
          <a:xfrm>
            <a:off x="533400" y="1391653"/>
            <a:ext cx="8229600" cy="114300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ZW" b="0" dirty="0" smtClean="0"/>
              <a:t>Acknowledgements</a:t>
            </a:r>
            <a:endParaRPr lang="en-ZW" b="0" dirty="0"/>
          </a:p>
        </p:txBody>
      </p:sp>
      <p:sp>
        <p:nvSpPr>
          <p:cNvPr id="5" name="TextBox 4"/>
          <p:cNvSpPr txBox="1"/>
          <p:nvPr/>
        </p:nvSpPr>
        <p:spPr>
          <a:xfrm>
            <a:off x="4843732" y="2358191"/>
            <a:ext cx="4041476" cy="830997"/>
          </a:xfrm>
          <a:prstGeom prst="rect">
            <a:avLst/>
          </a:prstGeom>
          <a:noFill/>
        </p:spPr>
        <p:txBody>
          <a:bodyPr wrap="square" rtlCol="0">
            <a:spAutoFit/>
          </a:bodyPr>
          <a:lstStyle/>
          <a:p>
            <a:r>
              <a:rPr lang="en-ZW" sz="2400" dirty="0" smtClean="0"/>
              <a:t>Community of women living with HIV</a:t>
            </a:r>
            <a:endParaRPr lang="en-ZW" sz="1600" dirty="0"/>
          </a:p>
        </p:txBody>
      </p:sp>
      <p:sp>
        <p:nvSpPr>
          <p:cNvPr id="6" name="TextBox 5"/>
          <p:cNvSpPr txBox="1"/>
          <p:nvPr/>
        </p:nvSpPr>
        <p:spPr>
          <a:xfrm>
            <a:off x="4843732" y="3712407"/>
            <a:ext cx="4041476" cy="1200329"/>
          </a:xfrm>
          <a:prstGeom prst="rect">
            <a:avLst/>
          </a:prstGeom>
          <a:noFill/>
        </p:spPr>
        <p:txBody>
          <a:bodyPr wrap="square" rtlCol="0">
            <a:spAutoFit/>
          </a:bodyPr>
          <a:lstStyle/>
          <a:p>
            <a:r>
              <a:rPr lang="en-ZW" sz="2400" u="sng" dirty="0" smtClean="0"/>
              <a:t>Thank you for the inspiration </a:t>
            </a:r>
            <a:r>
              <a:rPr lang="en-ZW" sz="1600" dirty="0" smtClean="0"/>
              <a:t>Lynne </a:t>
            </a:r>
            <a:r>
              <a:rPr lang="en-ZW" sz="1600" dirty="0" err="1" smtClean="0"/>
              <a:t>Mofenson</a:t>
            </a:r>
            <a:endParaRPr lang="en-ZW" sz="1600" dirty="0" smtClean="0"/>
          </a:p>
          <a:p>
            <a:r>
              <a:rPr lang="en-ZW" sz="1600" dirty="0" smtClean="0"/>
              <a:t>Polly </a:t>
            </a:r>
            <a:r>
              <a:rPr lang="en-ZW" sz="1600" dirty="0" err="1" smtClean="0"/>
              <a:t>Claydon</a:t>
            </a:r>
            <a:endParaRPr lang="en-ZW" sz="1600" dirty="0" smtClean="0"/>
          </a:p>
          <a:p>
            <a:r>
              <a:rPr lang="en-ZW" sz="1600" dirty="0" smtClean="0"/>
              <a:t>Amy </a:t>
            </a:r>
            <a:r>
              <a:rPr lang="en-ZW" sz="1600" dirty="0" err="1" smtClean="0"/>
              <a:t>Slogrove</a:t>
            </a:r>
            <a:r>
              <a:rPr lang="en-ZW" sz="1600" dirty="0" smtClean="0"/>
              <a:t> </a:t>
            </a:r>
            <a:endParaRPr lang="en-ZW" sz="1600" dirty="0"/>
          </a:p>
        </p:txBody>
      </p:sp>
    </p:spTree>
    <p:extLst>
      <p:ext uri="{BB962C8B-B14F-4D97-AF65-F5344CB8AC3E}">
        <p14:creationId xmlns:p14="http://schemas.microsoft.com/office/powerpoint/2010/main" val="336643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436049"/>
          </a:xfrm>
        </p:spPr>
        <p:txBody>
          <a:bodyPr/>
          <a:lstStyle/>
          <a:p>
            <a:r>
              <a:rPr lang="en-ZW" dirty="0" smtClean="0"/>
              <a:t>Have you ever treated a client whose story touched you so deeply that it stayed with you throughout your career? </a:t>
            </a:r>
            <a:endParaRPr lang="en-ZW" dirty="0"/>
          </a:p>
        </p:txBody>
      </p:sp>
    </p:spTree>
    <p:extLst>
      <p:ext uri="{BB962C8B-B14F-4D97-AF65-F5344CB8AC3E}">
        <p14:creationId xmlns:p14="http://schemas.microsoft.com/office/powerpoint/2010/main" val="32291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76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81041" y="4917656"/>
            <a:ext cx="7772400" cy="757253"/>
          </a:xfrm>
        </p:spPr>
        <p:txBody>
          <a:bodyPr>
            <a:normAutofit fontScale="90000"/>
          </a:bodyPr>
          <a:lstStyle/>
          <a:p>
            <a:r>
              <a:rPr lang="en-ZW" dirty="0" smtClean="0"/>
              <a:t>In memory of </a:t>
            </a:r>
            <a:r>
              <a:rPr lang="en-ZW" dirty="0" smtClean="0"/>
              <a:t>‘</a:t>
            </a:r>
            <a:r>
              <a:rPr lang="en-ZW" dirty="0" err="1" smtClean="0"/>
              <a:t>Shamiso</a:t>
            </a:r>
            <a:r>
              <a:rPr lang="en-ZW" dirty="0" smtClean="0"/>
              <a:t>’</a:t>
            </a:r>
            <a:endParaRPr lang="en-US" dirty="0"/>
          </a:p>
        </p:txBody>
      </p:sp>
      <p:pic>
        <p:nvPicPr>
          <p:cNvPr id="6" name="Picture 5">
            <a:extLst>
              <a:ext uri="{FF2B5EF4-FFF2-40B4-BE49-F238E27FC236}">
                <a16:creationId xmlns:a16="http://schemas.microsoft.com/office/drawing/2014/main" xmlns="" id="{9EAD8CF8-EB44-4925-B91F-C29C8A14DD4F}"/>
              </a:ext>
            </a:extLst>
          </p:cNvPr>
          <p:cNvPicPr>
            <a:picLocks noChangeAspect="1"/>
          </p:cNvPicPr>
          <p:nvPr/>
        </p:nvPicPr>
        <p:blipFill rotWithShape="1">
          <a:blip r:embed="rId3">
            <a:extLst>
              <a:ext uri="{28A0092B-C50C-407E-A947-70E740481C1C}">
                <a14:useLocalDpi xmlns:a14="http://schemas.microsoft.com/office/drawing/2010/main" val="0"/>
              </a:ext>
            </a:extLst>
          </a:blip>
          <a:srcRect l="32858" t="6928" r="33237" b="2339"/>
          <a:stretch/>
        </p:blipFill>
        <p:spPr>
          <a:xfrm>
            <a:off x="4030855" y="1472261"/>
            <a:ext cx="1291772" cy="3445396"/>
          </a:xfrm>
          <a:prstGeom prst="rect">
            <a:avLst/>
          </a:prstGeom>
        </p:spPr>
      </p:pic>
      <p:sp>
        <p:nvSpPr>
          <p:cNvPr id="9" name="TextBox 8">
            <a:extLst>
              <a:ext uri="{FF2B5EF4-FFF2-40B4-BE49-F238E27FC236}">
                <a16:creationId xmlns:a16="http://schemas.microsoft.com/office/drawing/2014/main" xmlns="" id="{64140293-257E-499B-B6E7-B22914FAECF5}"/>
              </a:ext>
            </a:extLst>
          </p:cNvPr>
          <p:cNvSpPr txBox="1"/>
          <p:nvPr/>
        </p:nvSpPr>
        <p:spPr>
          <a:xfrm>
            <a:off x="4078154" y="4517546"/>
            <a:ext cx="1244473" cy="400110"/>
          </a:xfrm>
          <a:prstGeom prst="rect">
            <a:avLst/>
          </a:prstGeom>
          <a:noFill/>
        </p:spPr>
        <p:txBody>
          <a:bodyPr wrap="square" rtlCol="0">
            <a:spAutoFit/>
          </a:bodyPr>
          <a:lstStyle/>
          <a:p>
            <a:pPr algn="ctr"/>
            <a:r>
              <a:rPr lang="en-ZW" sz="1000" dirty="0">
                <a:solidFill>
                  <a:schemeClr val="accent3">
                    <a:lumMod val="75000"/>
                  </a:schemeClr>
                </a:solidFill>
                <a:latin typeface="Abadi" panose="020B0604020202020204" pitchFamily="34" charset="0"/>
              </a:rPr>
              <a:t>Pregnant Woman by </a:t>
            </a:r>
            <a:r>
              <a:rPr lang="en-ZW" sz="1000" dirty="0" err="1">
                <a:solidFill>
                  <a:schemeClr val="accent3">
                    <a:lumMod val="75000"/>
                  </a:schemeClr>
                </a:solidFill>
                <a:latin typeface="Abadi" panose="020B0604020202020204" pitchFamily="34" charset="0"/>
              </a:rPr>
              <a:t>Cuth</a:t>
            </a:r>
            <a:endParaRPr lang="en-ZW" sz="1000" dirty="0">
              <a:solidFill>
                <a:schemeClr val="accent3">
                  <a:lumMod val="75000"/>
                </a:schemeClr>
              </a:solidFill>
              <a:latin typeface="Abadi" panose="020B0604020202020204" pitchFamily="34" charset="0"/>
            </a:endParaRPr>
          </a:p>
        </p:txBody>
      </p:sp>
    </p:spTree>
    <p:extLst>
      <p:ext uri="{BB962C8B-B14F-4D97-AF65-F5344CB8AC3E}">
        <p14:creationId xmlns:p14="http://schemas.microsoft.com/office/powerpoint/2010/main" val="209116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52% adults living with HIV are women</a:t>
            </a:r>
            <a:endParaRPr lang="en-ZW" dirty="0"/>
          </a:p>
        </p:txBody>
      </p:sp>
      <p:sp>
        <p:nvSpPr>
          <p:cNvPr id="5" name="TextBox 4"/>
          <p:cNvSpPr txBox="1"/>
          <p:nvPr/>
        </p:nvSpPr>
        <p:spPr>
          <a:xfrm>
            <a:off x="185796" y="6308726"/>
            <a:ext cx="4312692" cy="369332"/>
          </a:xfrm>
          <a:prstGeom prst="rect">
            <a:avLst/>
          </a:prstGeom>
          <a:noFill/>
        </p:spPr>
        <p:txBody>
          <a:bodyPr wrap="square" rtlCol="0">
            <a:spAutoFit/>
          </a:bodyPr>
          <a:lstStyle/>
          <a:p>
            <a:r>
              <a:rPr lang="en-ZW" dirty="0" smtClean="0">
                <a:solidFill>
                  <a:schemeClr val="bg1"/>
                </a:solidFill>
              </a:rPr>
              <a:t>UNAIDS 2018</a:t>
            </a:r>
            <a:endParaRPr lang="en-ZW" dirty="0">
              <a:solidFill>
                <a:schemeClr val="bg1"/>
              </a:solidFill>
            </a:endParaRPr>
          </a:p>
        </p:txBody>
      </p:sp>
      <p:pic>
        <p:nvPicPr>
          <p:cNvPr id="12" name="Picture 11"/>
          <p:cNvPicPr>
            <a:picLocks noChangeAspect="1"/>
          </p:cNvPicPr>
          <p:nvPr/>
        </p:nvPicPr>
        <p:blipFill>
          <a:blip r:embed="rId3"/>
          <a:stretch>
            <a:fillRect/>
          </a:stretch>
        </p:blipFill>
        <p:spPr>
          <a:xfrm>
            <a:off x="476250" y="1105469"/>
            <a:ext cx="8191500" cy="5081018"/>
          </a:xfrm>
          <a:prstGeom prst="rect">
            <a:avLst/>
          </a:prstGeom>
        </p:spPr>
      </p:pic>
      <p:grpSp>
        <p:nvGrpSpPr>
          <p:cNvPr id="6" name="Group 5"/>
          <p:cNvGrpSpPr/>
          <p:nvPr/>
        </p:nvGrpSpPr>
        <p:grpSpPr>
          <a:xfrm>
            <a:off x="7898499" y="1334202"/>
            <a:ext cx="1145178" cy="1635968"/>
            <a:chOff x="0" y="2657"/>
            <a:chExt cx="1145178" cy="1635968"/>
          </a:xfrm>
        </p:grpSpPr>
        <p:sp>
          <p:nvSpPr>
            <p:cNvPr id="10" name="Chevron 9"/>
            <p:cNvSpPr/>
            <p:nvPr/>
          </p:nvSpPr>
          <p:spPr>
            <a:xfrm rot="5400000">
              <a:off x="-245395" y="248052"/>
              <a:ext cx="1635968" cy="1145177"/>
            </a:xfrm>
            <a:prstGeom prst="chevron">
              <a:avLst/>
            </a:prstGeom>
            <a:solidFill>
              <a:srgbClr val="D23A45"/>
            </a:solidFill>
            <a:ln>
              <a:solidFill>
                <a:srgbClr val="D23A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Chevron 4"/>
            <p:cNvSpPr/>
            <p:nvPr/>
          </p:nvSpPr>
          <p:spPr>
            <a:xfrm>
              <a:off x="1" y="575246"/>
              <a:ext cx="1145177" cy="490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ZW" sz="3200" kern="1200" dirty="0" smtClean="0"/>
                <a:t>18.2 </a:t>
              </a:r>
              <a:r>
                <a:rPr lang="en-ZW" sz="1000" kern="1200" dirty="0" smtClean="0"/>
                <a:t>million</a:t>
              </a:r>
              <a:endParaRPr lang="en-ZW" sz="3200" kern="1200" dirty="0"/>
            </a:p>
          </p:txBody>
        </p:sp>
      </p:grpSp>
    </p:spTree>
    <p:extLst>
      <p:ext uri="{BB962C8B-B14F-4D97-AF65-F5344CB8AC3E}">
        <p14:creationId xmlns:p14="http://schemas.microsoft.com/office/powerpoint/2010/main" val="224125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~10% </a:t>
            </a:r>
            <a:r>
              <a:rPr lang="en-ZW" dirty="0" smtClean="0"/>
              <a:t>time pregnant </a:t>
            </a:r>
            <a:r>
              <a:rPr lang="en-ZW" dirty="0"/>
              <a:t>or breastfeeding</a:t>
            </a:r>
          </a:p>
        </p:txBody>
      </p:sp>
      <p:pic>
        <p:nvPicPr>
          <p:cNvPr id="4" name="Picture 3"/>
          <p:cNvPicPr>
            <a:picLocks noChangeAspect="1"/>
          </p:cNvPicPr>
          <p:nvPr/>
        </p:nvPicPr>
        <p:blipFill>
          <a:blip r:embed="rId3"/>
          <a:stretch>
            <a:fillRect/>
          </a:stretch>
        </p:blipFill>
        <p:spPr>
          <a:xfrm>
            <a:off x="481012" y="1160060"/>
            <a:ext cx="8181975" cy="5031190"/>
          </a:xfrm>
          <a:prstGeom prst="rect">
            <a:avLst/>
          </a:prstGeom>
        </p:spPr>
      </p:pic>
      <p:grpSp>
        <p:nvGrpSpPr>
          <p:cNvPr id="5" name="Group 4"/>
          <p:cNvGrpSpPr/>
          <p:nvPr/>
        </p:nvGrpSpPr>
        <p:grpSpPr>
          <a:xfrm>
            <a:off x="7898499" y="1334202"/>
            <a:ext cx="1145178" cy="1635968"/>
            <a:chOff x="0" y="2657"/>
            <a:chExt cx="1145178" cy="1635968"/>
          </a:xfrm>
        </p:grpSpPr>
        <p:sp>
          <p:nvSpPr>
            <p:cNvPr id="6" name="Chevron 5"/>
            <p:cNvSpPr/>
            <p:nvPr/>
          </p:nvSpPr>
          <p:spPr>
            <a:xfrm rot="5400000">
              <a:off x="-245395" y="248052"/>
              <a:ext cx="1635968" cy="1145177"/>
            </a:xfrm>
            <a:prstGeom prst="chevron">
              <a:avLst/>
            </a:prstGeom>
            <a:solidFill>
              <a:srgbClr val="D23A45"/>
            </a:solidFill>
            <a:ln>
              <a:solidFill>
                <a:srgbClr val="D23A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Chevron 4"/>
            <p:cNvSpPr/>
            <p:nvPr/>
          </p:nvSpPr>
          <p:spPr>
            <a:xfrm>
              <a:off x="1" y="575246"/>
              <a:ext cx="1145177" cy="490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en-ZW" sz="3200" kern="1200" dirty="0" smtClean="0"/>
                <a:t>1.1 </a:t>
              </a:r>
              <a:endParaRPr lang="en-ZW" sz="1000" kern="1200" dirty="0" smtClean="0"/>
            </a:p>
            <a:p>
              <a:pPr lvl="0" algn="ctr" defTabSz="1422400">
                <a:spcBef>
                  <a:spcPct val="0"/>
                </a:spcBef>
              </a:pPr>
              <a:r>
                <a:rPr lang="en-ZW" sz="1000" kern="1200" dirty="0" smtClean="0"/>
                <a:t>million</a:t>
              </a:r>
              <a:endParaRPr lang="en-ZW" sz="3200" kern="1200" dirty="0"/>
            </a:p>
          </p:txBody>
        </p:sp>
      </p:grpSp>
      <p:sp>
        <p:nvSpPr>
          <p:cNvPr id="9" name="TextBox 8"/>
          <p:cNvSpPr txBox="1"/>
          <p:nvPr/>
        </p:nvSpPr>
        <p:spPr>
          <a:xfrm>
            <a:off x="185796" y="6308726"/>
            <a:ext cx="4312692" cy="369332"/>
          </a:xfrm>
          <a:prstGeom prst="rect">
            <a:avLst/>
          </a:prstGeom>
          <a:noFill/>
        </p:spPr>
        <p:txBody>
          <a:bodyPr wrap="square" rtlCol="0">
            <a:spAutoFit/>
          </a:bodyPr>
          <a:lstStyle/>
          <a:p>
            <a:r>
              <a:rPr lang="en-ZW" dirty="0" smtClean="0">
                <a:solidFill>
                  <a:schemeClr val="bg1"/>
                </a:solidFill>
              </a:rPr>
              <a:t>UNAIDS 2018</a:t>
            </a:r>
            <a:endParaRPr lang="en-ZW" dirty="0">
              <a:solidFill>
                <a:schemeClr val="bg1"/>
              </a:solidFill>
            </a:endParaRPr>
          </a:p>
        </p:txBody>
      </p:sp>
      <p:sp>
        <p:nvSpPr>
          <p:cNvPr id="10" name="TextBox 9"/>
          <p:cNvSpPr txBox="1"/>
          <p:nvPr/>
        </p:nvSpPr>
        <p:spPr>
          <a:xfrm>
            <a:off x="8152327" y="3155324"/>
            <a:ext cx="759853" cy="369332"/>
          </a:xfrm>
          <a:prstGeom prst="rect">
            <a:avLst/>
          </a:prstGeom>
          <a:noFill/>
        </p:spPr>
        <p:txBody>
          <a:bodyPr wrap="square" rtlCol="0">
            <a:spAutoFit/>
          </a:bodyPr>
          <a:lstStyle/>
          <a:p>
            <a:r>
              <a:rPr lang="en-ZW" b="1" dirty="0" smtClean="0">
                <a:solidFill>
                  <a:srgbClr val="1F344B"/>
                </a:solidFill>
              </a:rPr>
              <a:t>80%</a:t>
            </a:r>
            <a:endParaRPr lang="en-ZW" b="1" dirty="0">
              <a:solidFill>
                <a:srgbClr val="1F344B"/>
              </a:solidFill>
            </a:endParaRPr>
          </a:p>
        </p:txBody>
      </p:sp>
    </p:spTree>
    <p:extLst>
      <p:ext uri="{BB962C8B-B14F-4D97-AF65-F5344CB8AC3E}">
        <p14:creationId xmlns:p14="http://schemas.microsoft.com/office/powerpoint/2010/main" val="56685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Lifelong ART benefits </a:t>
            </a:r>
            <a:r>
              <a:rPr lang="en-ZW" dirty="0" smtClean="0"/>
              <a:t>both mother </a:t>
            </a:r>
            <a:r>
              <a:rPr lang="en-ZW" dirty="0" smtClean="0"/>
              <a:t>and </a:t>
            </a:r>
            <a:r>
              <a:rPr lang="en-ZW" dirty="0" smtClean="0"/>
              <a:t>child</a:t>
            </a:r>
            <a:endParaRPr lang="en-ZW" dirty="0"/>
          </a:p>
        </p:txBody>
      </p:sp>
      <p:pic>
        <p:nvPicPr>
          <p:cNvPr id="7" name="Picture 6"/>
          <p:cNvPicPr>
            <a:picLocks noChangeAspect="1"/>
          </p:cNvPicPr>
          <p:nvPr/>
        </p:nvPicPr>
        <p:blipFill>
          <a:blip r:embed="rId3"/>
          <a:stretch>
            <a:fillRect/>
          </a:stretch>
        </p:blipFill>
        <p:spPr>
          <a:xfrm>
            <a:off x="2342142" y="2706173"/>
            <a:ext cx="4537350" cy="3497767"/>
          </a:xfrm>
          <a:prstGeom prst="rect">
            <a:avLst/>
          </a:prstGeom>
        </p:spPr>
      </p:pic>
      <p:sp>
        <p:nvSpPr>
          <p:cNvPr id="12" name="Content Placeholder 11"/>
          <p:cNvSpPr>
            <a:spLocks noGrp="1"/>
          </p:cNvSpPr>
          <p:nvPr>
            <p:ph sz="half" idx="1"/>
          </p:nvPr>
        </p:nvSpPr>
        <p:spPr>
          <a:xfrm>
            <a:off x="457200" y="1600200"/>
            <a:ext cx="8229600" cy="2211946"/>
          </a:xfrm>
        </p:spPr>
        <p:txBody>
          <a:bodyPr>
            <a:normAutofit/>
          </a:bodyPr>
          <a:lstStyle/>
          <a:p>
            <a:r>
              <a:rPr lang="en-ZW" dirty="0" smtClean="0"/>
              <a:t>Reduces </a:t>
            </a:r>
            <a:r>
              <a:rPr lang="en-ZW" dirty="0" err="1" smtClean="0"/>
              <a:t>peri</a:t>
            </a:r>
            <a:r>
              <a:rPr lang="en-ZW" dirty="0" smtClean="0"/>
              <a:t>- and post-partum transmission of HIV </a:t>
            </a:r>
          </a:p>
          <a:p>
            <a:pPr lvl="1"/>
            <a:r>
              <a:rPr lang="en-ZW" dirty="0" smtClean="0"/>
              <a:t>Eliminate </a:t>
            </a:r>
            <a:r>
              <a:rPr lang="en-ZW" dirty="0"/>
              <a:t>paediatric </a:t>
            </a:r>
            <a:r>
              <a:rPr lang="en-ZW" dirty="0" smtClean="0"/>
              <a:t>HIV by 2020</a:t>
            </a:r>
            <a:endParaRPr lang="en-ZW" dirty="0"/>
          </a:p>
          <a:p>
            <a:endParaRPr lang="en-ZW" dirty="0" smtClean="0"/>
          </a:p>
        </p:txBody>
      </p:sp>
      <p:sp>
        <p:nvSpPr>
          <p:cNvPr id="6" name="TextBox 5"/>
          <p:cNvSpPr txBox="1"/>
          <p:nvPr/>
        </p:nvSpPr>
        <p:spPr>
          <a:xfrm>
            <a:off x="6830146" y="3671542"/>
            <a:ext cx="1856654" cy="646331"/>
          </a:xfrm>
          <a:prstGeom prst="rect">
            <a:avLst/>
          </a:prstGeom>
          <a:noFill/>
        </p:spPr>
        <p:txBody>
          <a:bodyPr wrap="square" rtlCol="0">
            <a:spAutoFit/>
          </a:bodyPr>
          <a:lstStyle/>
          <a:p>
            <a:r>
              <a:rPr lang="en-ZW" b="1" dirty="0" smtClean="0">
                <a:solidFill>
                  <a:srgbClr val="1F344B"/>
                </a:solidFill>
              </a:rPr>
              <a:t>210 000 averted infections</a:t>
            </a:r>
            <a:endParaRPr lang="en-ZW" b="1" dirty="0">
              <a:solidFill>
                <a:srgbClr val="1F344B"/>
              </a:solidFill>
            </a:endParaRPr>
          </a:p>
        </p:txBody>
      </p:sp>
      <p:sp>
        <p:nvSpPr>
          <p:cNvPr id="9" name="TextBox 8"/>
          <p:cNvSpPr txBox="1"/>
          <p:nvPr/>
        </p:nvSpPr>
        <p:spPr>
          <a:xfrm>
            <a:off x="185796" y="6308726"/>
            <a:ext cx="4312692" cy="369332"/>
          </a:xfrm>
          <a:prstGeom prst="rect">
            <a:avLst/>
          </a:prstGeom>
          <a:noFill/>
        </p:spPr>
        <p:txBody>
          <a:bodyPr wrap="square" rtlCol="0">
            <a:spAutoFit/>
          </a:bodyPr>
          <a:lstStyle/>
          <a:p>
            <a:r>
              <a:rPr lang="en-ZW" dirty="0" smtClean="0">
                <a:solidFill>
                  <a:schemeClr val="bg1"/>
                </a:solidFill>
              </a:rPr>
              <a:t>UNAIDS, Global AIDS Monitoring 2018</a:t>
            </a:r>
            <a:endParaRPr lang="en-ZW" dirty="0">
              <a:solidFill>
                <a:schemeClr val="bg1"/>
              </a:solidFill>
            </a:endParaRPr>
          </a:p>
        </p:txBody>
      </p:sp>
      <p:sp>
        <p:nvSpPr>
          <p:cNvPr id="11" name="TextBox 10"/>
          <p:cNvSpPr txBox="1"/>
          <p:nvPr/>
        </p:nvSpPr>
        <p:spPr>
          <a:xfrm>
            <a:off x="6879490" y="4799241"/>
            <a:ext cx="2264510" cy="646331"/>
          </a:xfrm>
          <a:prstGeom prst="rect">
            <a:avLst/>
          </a:prstGeom>
          <a:noFill/>
        </p:spPr>
        <p:txBody>
          <a:bodyPr wrap="square" rtlCol="0">
            <a:spAutoFit/>
          </a:bodyPr>
          <a:lstStyle/>
          <a:p>
            <a:r>
              <a:rPr lang="en-ZW" b="1" dirty="0" smtClean="0">
                <a:solidFill>
                  <a:srgbClr val="1F344B"/>
                </a:solidFill>
              </a:rPr>
              <a:t>180 000 new infections</a:t>
            </a:r>
            <a:endParaRPr lang="en-ZW" b="1" dirty="0">
              <a:solidFill>
                <a:srgbClr val="1F344B"/>
              </a:solidFill>
            </a:endParaRPr>
          </a:p>
        </p:txBody>
      </p:sp>
    </p:spTree>
    <p:extLst>
      <p:ext uri="{BB962C8B-B14F-4D97-AF65-F5344CB8AC3E}">
        <p14:creationId xmlns:p14="http://schemas.microsoft.com/office/powerpoint/2010/main" val="149437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Lifelong ART benefits both mother and child</a:t>
            </a:r>
            <a:endParaRPr lang="en-ZW" dirty="0"/>
          </a:p>
        </p:txBody>
      </p:sp>
      <p:sp>
        <p:nvSpPr>
          <p:cNvPr id="12" name="Content Placeholder 11"/>
          <p:cNvSpPr>
            <a:spLocks noGrp="1"/>
          </p:cNvSpPr>
          <p:nvPr>
            <p:ph sz="half" idx="1"/>
          </p:nvPr>
        </p:nvSpPr>
        <p:spPr>
          <a:xfrm>
            <a:off x="451302" y="1541950"/>
            <a:ext cx="8094372" cy="4410276"/>
          </a:xfrm>
        </p:spPr>
        <p:txBody>
          <a:bodyPr>
            <a:normAutofit/>
          </a:bodyPr>
          <a:lstStyle/>
          <a:p>
            <a:r>
              <a:rPr lang="en-ZW" dirty="0" smtClean="0"/>
              <a:t>Safeguards maternal </a:t>
            </a:r>
            <a:r>
              <a:rPr lang="en-ZW" dirty="0" smtClean="0"/>
              <a:t>health</a:t>
            </a:r>
          </a:p>
          <a:p>
            <a:pPr lvl="1"/>
            <a:r>
              <a:rPr lang="en-ZW" dirty="0" smtClean="0"/>
              <a:t>Halving rate of WHO 2/3 conditions among young healthy women with high CD4 counts</a:t>
            </a:r>
          </a:p>
          <a:p>
            <a:pPr lvl="1"/>
            <a:r>
              <a:rPr lang="en-ZW" dirty="0" smtClean="0"/>
              <a:t>Toxicity rates low</a:t>
            </a:r>
          </a:p>
          <a:p>
            <a:pPr lvl="1"/>
            <a:r>
              <a:rPr lang="en-ZW" dirty="0" err="1" smtClean="0"/>
              <a:t>Virological</a:t>
            </a:r>
            <a:r>
              <a:rPr lang="en-ZW" dirty="0" smtClean="0"/>
              <a:t> failure rates high (</a:t>
            </a:r>
            <a:r>
              <a:rPr lang="en-ZW" dirty="0" smtClean="0"/>
              <a:t>23%)</a:t>
            </a:r>
            <a:endParaRPr lang="en-ZW" dirty="0" smtClean="0"/>
          </a:p>
        </p:txBody>
      </p:sp>
      <p:sp>
        <p:nvSpPr>
          <p:cNvPr id="11" name="TextBox 10"/>
          <p:cNvSpPr txBox="1"/>
          <p:nvPr/>
        </p:nvSpPr>
        <p:spPr>
          <a:xfrm>
            <a:off x="185796" y="6308726"/>
            <a:ext cx="5214340" cy="369332"/>
          </a:xfrm>
          <a:prstGeom prst="rect">
            <a:avLst/>
          </a:prstGeom>
          <a:noFill/>
        </p:spPr>
        <p:txBody>
          <a:bodyPr wrap="square" rtlCol="0">
            <a:spAutoFit/>
          </a:bodyPr>
          <a:lstStyle/>
          <a:p>
            <a:r>
              <a:rPr lang="en-ZW" dirty="0" smtClean="0">
                <a:solidFill>
                  <a:schemeClr val="bg1"/>
                </a:solidFill>
              </a:rPr>
              <a:t>Currier – 1077HS PROMISE Team, PLOS One 2017</a:t>
            </a:r>
            <a:endParaRPr lang="en-ZW" dirty="0">
              <a:solidFill>
                <a:schemeClr val="bg1"/>
              </a:solidFill>
            </a:endParaRPr>
          </a:p>
        </p:txBody>
      </p:sp>
      <p:pic>
        <p:nvPicPr>
          <p:cNvPr id="10" name="Picture 9">
            <a:extLst>
              <a:ext uri="{FF2B5EF4-FFF2-40B4-BE49-F238E27FC236}">
                <a16:creationId xmlns="" xmlns:a16="http://schemas.microsoft.com/office/drawing/2014/main" id="{8D275948-CB44-44D2-AFEC-7883497FC5F4}"/>
              </a:ext>
            </a:extLst>
          </p:cNvPr>
          <p:cNvPicPr>
            <a:picLocks noChangeAspect="1"/>
          </p:cNvPicPr>
          <p:nvPr/>
        </p:nvPicPr>
        <p:blipFill>
          <a:blip r:embed="rId3"/>
          <a:stretch>
            <a:fillRect/>
          </a:stretch>
        </p:blipFill>
        <p:spPr>
          <a:xfrm>
            <a:off x="1044252" y="4008787"/>
            <a:ext cx="3454236" cy="1612371"/>
          </a:xfrm>
          <a:prstGeom prst="rect">
            <a:avLst/>
          </a:prstGeom>
        </p:spPr>
      </p:pic>
      <p:pic>
        <p:nvPicPr>
          <p:cNvPr id="14" name="Picture 13">
            <a:extLst>
              <a:ext uri="{FF2B5EF4-FFF2-40B4-BE49-F238E27FC236}">
                <a16:creationId xmlns="" xmlns:a16="http://schemas.microsoft.com/office/drawing/2014/main" id="{8F4A72B7-8512-4A6A-B93D-BD0C02CD5537}"/>
              </a:ext>
            </a:extLst>
          </p:cNvPr>
          <p:cNvPicPr>
            <a:picLocks noChangeAspect="1"/>
          </p:cNvPicPr>
          <p:nvPr/>
        </p:nvPicPr>
        <p:blipFill>
          <a:blip r:embed="rId4"/>
          <a:stretch>
            <a:fillRect/>
          </a:stretch>
        </p:blipFill>
        <p:spPr>
          <a:xfrm>
            <a:off x="4572000" y="4109038"/>
            <a:ext cx="3890270" cy="1512119"/>
          </a:xfrm>
          <a:prstGeom prst="rect">
            <a:avLst/>
          </a:prstGeom>
        </p:spPr>
      </p:pic>
      <p:sp>
        <p:nvSpPr>
          <p:cNvPr id="3" name="TextBox 2"/>
          <p:cNvSpPr txBox="1"/>
          <p:nvPr/>
        </p:nvSpPr>
        <p:spPr>
          <a:xfrm>
            <a:off x="2553929" y="5707206"/>
            <a:ext cx="3968151" cy="369332"/>
          </a:xfrm>
          <a:prstGeom prst="rect">
            <a:avLst/>
          </a:prstGeom>
          <a:noFill/>
        </p:spPr>
        <p:txBody>
          <a:bodyPr wrap="square" rtlCol="0">
            <a:spAutoFit/>
          </a:bodyPr>
          <a:lstStyle/>
          <a:p>
            <a:r>
              <a:rPr lang="en-ZW" dirty="0" smtClean="0"/>
              <a:t>www.impaactnetwork.org/publications/</a:t>
            </a:r>
            <a:endParaRPr lang="en-ZW" dirty="0"/>
          </a:p>
        </p:txBody>
      </p:sp>
    </p:spTree>
    <p:extLst>
      <p:ext uri="{BB962C8B-B14F-4D97-AF65-F5344CB8AC3E}">
        <p14:creationId xmlns:p14="http://schemas.microsoft.com/office/powerpoint/2010/main" val="410448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47234" y="2905579"/>
            <a:ext cx="4439566" cy="3266136"/>
          </a:xfrm>
          <a:prstGeom prst="rect">
            <a:avLst/>
          </a:prstGeom>
        </p:spPr>
      </p:pic>
      <p:pic>
        <p:nvPicPr>
          <p:cNvPr id="18" name="Picture 17">
            <a:extLst>
              <a:ext uri="{FF2B5EF4-FFF2-40B4-BE49-F238E27FC236}">
                <a16:creationId xmlns="" xmlns:a16="http://schemas.microsoft.com/office/drawing/2014/main" id="{A01E9084-9423-2440-AD0A-05AD2D4110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4529" y="2910879"/>
            <a:ext cx="4215030" cy="2563527"/>
          </a:xfrm>
          <a:prstGeom prst="rect">
            <a:avLst/>
          </a:prstGeom>
        </p:spPr>
      </p:pic>
      <p:sp>
        <p:nvSpPr>
          <p:cNvPr id="2" name="Title 1"/>
          <p:cNvSpPr>
            <a:spLocks noGrp="1"/>
          </p:cNvSpPr>
          <p:nvPr>
            <p:ph type="title"/>
          </p:nvPr>
        </p:nvSpPr>
        <p:spPr/>
        <p:txBody>
          <a:bodyPr>
            <a:normAutofit fontScale="90000"/>
          </a:bodyPr>
          <a:lstStyle/>
          <a:p>
            <a:r>
              <a:rPr lang="en-ZW" dirty="0"/>
              <a:t>Lifelong ART benefits both mother and child</a:t>
            </a:r>
            <a:endParaRPr lang="en-ZW" dirty="0"/>
          </a:p>
        </p:txBody>
      </p:sp>
      <p:sp>
        <p:nvSpPr>
          <p:cNvPr id="12" name="Content Placeholder 11"/>
          <p:cNvSpPr>
            <a:spLocks noGrp="1"/>
          </p:cNvSpPr>
          <p:nvPr>
            <p:ph sz="half" idx="1"/>
          </p:nvPr>
        </p:nvSpPr>
        <p:spPr>
          <a:xfrm>
            <a:off x="451302" y="1541950"/>
            <a:ext cx="8094372" cy="882222"/>
          </a:xfrm>
        </p:spPr>
        <p:txBody>
          <a:bodyPr>
            <a:normAutofit/>
          </a:bodyPr>
          <a:lstStyle/>
          <a:p>
            <a:r>
              <a:rPr lang="en-ZW" dirty="0" smtClean="0"/>
              <a:t>Access </a:t>
            </a:r>
            <a:r>
              <a:rPr lang="en-ZW" dirty="0" smtClean="0"/>
              <a:t>is highly variable across and within regions</a:t>
            </a:r>
          </a:p>
        </p:txBody>
      </p:sp>
      <p:sp>
        <p:nvSpPr>
          <p:cNvPr id="11" name="TextBox 10"/>
          <p:cNvSpPr txBox="1"/>
          <p:nvPr/>
        </p:nvSpPr>
        <p:spPr>
          <a:xfrm>
            <a:off x="185796" y="6308726"/>
            <a:ext cx="4312692" cy="369332"/>
          </a:xfrm>
          <a:prstGeom prst="rect">
            <a:avLst/>
          </a:prstGeom>
          <a:noFill/>
        </p:spPr>
        <p:txBody>
          <a:bodyPr wrap="square" rtlCol="0">
            <a:spAutoFit/>
          </a:bodyPr>
          <a:lstStyle/>
          <a:p>
            <a:r>
              <a:rPr lang="en-ZW" dirty="0" smtClean="0">
                <a:solidFill>
                  <a:schemeClr val="bg1"/>
                </a:solidFill>
              </a:rPr>
              <a:t>UNAIDS 2018</a:t>
            </a:r>
            <a:endParaRPr lang="en-ZW" dirty="0">
              <a:solidFill>
                <a:schemeClr val="bg1"/>
              </a:solidFill>
            </a:endParaRPr>
          </a:p>
        </p:txBody>
      </p:sp>
      <p:cxnSp>
        <p:nvCxnSpPr>
          <p:cNvPr id="13" name="Straight Connector 12">
            <a:extLst>
              <a:ext uri="{FF2B5EF4-FFF2-40B4-BE49-F238E27FC236}">
                <a16:creationId xmlns="" xmlns:a16="http://schemas.microsoft.com/office/drawing/2014/main" id="{13321FEB-33E5-6B47-98D8-61D65833DC26}"/>
              </a:ext>
            </a:extLst>
          </p:cNvPr>
          <p:cNvCxnSpPr>
            <a:cxnSpLocks/>
          </p:cNvCxnSpPr>
          <p:nvPr/>
        </p:nvCxnSpPr>
        <p:spPr>
          <a:xfrm flipH="1">
            <a:off x="8281115" y="2810710"/>
            <a:ext cx="25760" cy="246872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4147" y="2436155"/>
            <a:ext cx="759853" cy="369332"/>
          </a:xfrm>
          <a:prstGeom prst="rect">
            <a:avLst/>
          </a:prstGeom>
          <a:noFill/>
        </p:spPr>
        <p:txBody>
          <a:bodyPr wrap="square" rtlCol="0">
            <a:spAutoFit/>
          </a:bodyPr>
          <a:lstStyle/>
          <a:p>
            <a:r>
              <a:rPr lang="en-ZW" b="1" dirty="0" smtClean="0">
                <a:solidFill>
                  <a:schemeClr val="accent5">
                    <a:lumMod val="75000"/>
                  </a:schemeClr>
                </a:solidFill>
              </a:rPr>
              <a:t>95%</a:t>
            </a:r>
            <a:endParaRPr lang="en-ZW" b="1" dirty="0">
              <a:solidFill>
                <a:schemeClr val="accent5">
                  <a:lumMod val="75000"/>
                </a:schemeClr>
              </a:solidFill>
            </a:endParaRPr>
          </a:p>
        </p:txBody>
      </p:sp>
      <p:sp>
        <p:nvSpPr>
          <p:cNvPr id="22" name="TextBox 21"/>
          <p:cNvSpPr txBox="1"/>
          <p:nvPr/>
        </p:nvSpPr>
        <p:spPr>
          <a:xfrm>
            <a:off x="4356100" y="5550068"/>
            <a:ext cx="4787900" cy="646331"/>
          </a:xfrm>
          <a:prstGeom prst="rect">
            <a:avLst/>
          </a:prstGeom>
          <a:noFill/>
        </p:spPr>
        <p:txBody>
          <a:bodyPr wrap="square" rtlCol="0">
            <a:spAutoFit/>
          </a:bodyPr>
          <a:lstStyle/>
          <a:p>
            <a:pPr algn="ctr"/>
            <a:r>
              <a:rPr lang="en-US" b="1" dirty="0" smtClean="0">
                <a:solidFill>
                  <a:schemeClr val="accent5">
                    <a:lumMod val="75000"/>
                  </a:schemeClr>
                </a:solidFill>
              </a:rPr>
              <a:t>4/23 </a:t>
            </a:r>
            <a:r>
              <a:rPr lang="en-US" b="1" dirty="0">
                <a:solidFill>
                  <a:schemeClr val="accent5">
                    <a:lumMod val="75000"/>
                  </a:schemeClr>
                </a:solidFill>
              </a:rPr>
              <a:t>Focus </a:t>
            </a:r>
            <a:r>
              <a:rPr lang="en-US" b="1" dirty="0" smtClean="0">
                <a:solidFill>
                  <a:schemeClr val="accent5">
                    <a:lumMod val="75000"/>
                  </a:schemeClr>
                </a:solidFill>
              </a:rPr>
              <a:t>Countries reached 95% target</a:t>
            </a:r>
          </a:p>
          <a:p>
            <a:pPr algn="ctr"/>
            <a:r>
              <a:rPr lang="en-US" b="1" dirty="0" smtClean="0">
                <a:solidFill>
                  <a:schemeClr val="accent5">
                    <a:lumMod val="75000"/>
                  </a:schemeClr>
                </a:solidFill>
              </a:rPr>
              <a:t>80% of new </a:t>
            </a:r>
            <a:r>
              <a:rPr lang="en-US" b="1" dirty="0" err="1" smtClean="0">
                <a:solidFill>
                  <a:schemeClr val="accent5">
                    <a:lumMod val="75000"/>
                  </a:schemeClr>
                </a:solidFill>
              </a:rPr>
              <a:t>paediatric</a:t>
            </a:r>
            <a:r>
              <a:rPr lang="en-US" b="1" dirty="0" smtClean="0">
                <a:solidFill>
                  <a:schemeClr val="accent5">
                    <a:lumMod val="75000"/>
                  </a:schemeClr>
                </a:solidFill>
              </a:rPr>
              <a:t> infections came from rest</a:t>
            </a:r>
            <a:endParaRPr lang="en-ZW" b="1" dirty="0">
              <a:solidFill>
                <a:schemeClr val="accent5">
                  <a:lumMod val="75000"/>
                </a:schemeClr>
              </a:solidFill>
            </a:endParaRPr>
          </a:p>
        </p:txBody>
      </p:sp>
    </p:spTree>
    <p:extLst>
      <p:ext uri="{BB962C8B-B14F-4D97-AF65-F5344CB8AC3E}">
        <p14:creationId xmlns:p14="http://schemas.microsoft.com/office/powerpoint/2010/main" val="31765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PAACT1 [Read-Only]" id="{07793BB5-49BA-43EF-A437-75FAE5B94C17}" vid="{5473FFE8-3161-452B-980D-767B6CCB1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4036</TotalTime>
  <Words>2367</Words>
  <Application>Microsoft Office PowerPoint</Application>
  <PresentationFormat>On-screen Show (4:3)</PresentationFormat>
  <Paragraphs>157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Abadi</vt:lpstr>
      <vt:lpstr>Arial</vt:lpstr>
      <vt:lpstr>Calibri</vt:lpstr>
      <vt:lpstr>Symbol</vt:lpstr>
      <vt:lpstr>Office Theme</vt:lpstr>
      <vt:lpstr>ART in pregnancy</vt:lpstr>
      <vt:lpstr>I have no conflict of interest to declare</vt:lpstr>
      <vt:lpstr>Have you ever treated a client whose story touched you so deeply that it stayed with you throughout your career? </vt:lpstr>
      <vt:lpstr>In memory of ‘Shamiso’</vt:lpstr>
      <vt:lpstr>52% adults living with HIV are women</vt:lpstr>
      <vt:lpstr>~10% time pregnant or breastfeeding</vt:lpstr>
      <vt:lpstr>Lifelong ART benefits both mother and child</vt:lpstr>
      <vt:lpstr>Lifelong ART benefits both mother and child</vt:lpstr>
      <vt:lpstr>Lifelong ART benefits both mother and child</vt:lpstr>
      <vt:lpstr>Retention and adherence challenging</vt:lpstr>
      <vt:lpstr>Incident infection in pre- and post-partum periods</vt:lpstr>
      <vt:lpstr>Optimal universal ART regimen</vt:lpstr>
      <vt:lpstr>“Selection of an appropriate ART regimen in pregnancy requires consideration of regimen efficacy for maternal health and prevention of vertical HIV transmission, pregnancy pharmacokinetic (PK) changes as well as maternal and fetal safety. Considering that ARVs have been prescribed for pregnant women for more than two decades, the paucity of data relating to the efficacy and safety for pregnant women and their ARV-exposed children is striking.” Slogrove, A Curr Opin HIV AIDS 2017</vt:lpstr>
      <vt:lpstr>“The biological mechanisms that underlie observed associations between antenatal ART and adverse outcomes in pregnancy and birth are not completely understood, with further research needed as well as strengthening of the systems to assess safety of antiretroviral drugs for the mother and HIV-exposed child. In the treat-all era, as duration of treatment and options for ART expand, pregnant women will remain a priority population for treatment optimisation to promote their health and that of their ART-exposed children.” Bailey, H Lancet HIV 2018</vt:lpstr>
      <vt:lpstr>Recent call to action</vt:lpstr>
      <vt:lpstr>Toxicity important in early pregnancy  - often before realising she’s pregnant</vt:lpstr>
      <vt:lpstr>Physiological changes in later pregnancy could affect ARV drug levels</vt:lpstr>
      <vt:lpstr>ARVs may increase risk of adverse pregnancy outcome</vt:lpstr>
      <vt:lpstr>PowerPoint Presentation</vt:lpstr>
      <vt:lpstr>PowerPoint Presentation</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Smith</dc:creator>
  <cp:lastModifiedBy>Lynda Stranix</cp:lastModifiedBy>
  <cp:revision>152</cp:revision>
  <dcterms:created xsi:type="dcterms:W3CDTF">2015-07-02T19:22:38Z</dcterms:created>
  <dcterms:modified xsi:type="dcterms:W3CDTF">2018-07-25T09:54:28Z</dcterms:modified>
</cp:coreProperties>
</file>